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9"/>
  </p:notesMasterIdLst>
  <p:sldIdLst>
    <p:sldId id="256" r:id="rId5"/>
    <p:sldId id="327" r:id="rId6"/>
    <p:sldId id="329" r:id="rId7"/>
    <p:sldId id="328" r:id="rId8"/>
    <p:sldId id="330" r:id="rId9"/>
    <p:sldId id="318" r:id="rId10"/>
    <p:sldId id="307" r:id="rId11"/>
    <p:sldId id="331" r:id="rId12"/>
    <p:sldId id="314" r:id="rId13"/>
    <p:sldId id="333" r:id="rId14"/>
    <p:sldId id="332" r:id="rId15"/>
    <p:sldId id="309" r:id="rId16"/>
    <p:sldId id="285" r:id="rId17"/>
    <p:sldId id="286" r:id="rId18"/>
    <p:sldId id="292" r:id="rId19"/>
    <p:sldId id="293" r:id="rId20"/>
    <p:sldId id="294" r:id="rId21"/>
    <p:sldId id="291" r:id="rId22"/>
    <p:sldId id="295" r:id="rId23"/>
    <p:sldId id="296" r:id="rId24"/>
    <p:sldId id="297" r:id="rId25"/>
    <p:sldId id="283" r:id="rId26"/>
    <p:sldId id="281" r:id="rId27"/>
    <p:sldId id="282" r:id="rId28"/>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EA1B08-7EE7-78C0-8660-258B3822A4FC}" name="walter.scheidl@univie.ac.at" initials="wa" userId="S::urn:spo:guest#walter.scheidl@univie.ac.at::" providerId="AD"/>
  <p188:author id="{51C90911-BBBB-F3C7-055F-90266919A801}" name="Baralija Kevin" initials="BK" userId="S::baralija.kevin@klex.co.at::9fbff028-43fe-425c-9de5-78e672a958d5" providerId="AD"/>
  <p188:author id="{1ABD406A-07DB-1951-9F3C-F945AED84B07}" name="g.seeber@rptu.de" initials="g." userId="S::urn:spo:guest#g.seeber@rptu.de::" providerId="AD"/>
  <p188:author id="{C0D49976-9C2A-FF15-93C5-845B8A930C7C}" name="Anna Steinbauer" initials="AS" userId="S::anna.steinbauer@stiftung-wirtschaftsbildung.at::aa9e69c0-640f-4dee-88df-45dd0169f62d" providerId="AD"/>
  <p188:author id="{D1DB147E-59EE-CAC3-6BF4-85AEA9BB29A4}" name="kevin.baralija@gmail.com" initials="k" userId="ff3b0c44952c92b7" providerId="Windows Live"/>
  <p188:author id="{0B259B90-523F-AE4D-C9A8-F15A157A7343}" name="Lisa Györkös" initials="LG" userId="S::lisa.gyoerkoes@stiftung-wirtschaftsbildung.at::1a9e69be-7e14-438c-a9ad-7e3464f7c48f"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50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60" autoAdjust="0"/>
    <p:restoredTop sz="93507"/>
  </p:normalViewPr>
  <p:slideViewPr>
    <p:cSldViewPr snapToGrid="0">
      <p:cViewPr varScale="1">
        <p:scale>
          <a:sx n="69" d="100"/>
          <a:sy n="69" d="100"/>
        </p:scale>
        <p:origin x="448"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Györkös" userId="1a9e69be-7e14-438c-a9ad-7e3464f7c48f" providerId="ADAL" clId="{7D45D465-D041-41E9-BF97-836CABC970A3}"/>
    <pc:docChg chg="undo custSel addSld delSld modSld sldOrd">
      <pc:chgData name="Lisa Györkös" userId="1a9e69be-7e14-438c-a9ad-7e3464f7c48f" providerId="ADAL" clId="{7D45D465-D041-41E9-BF97-836CABC970A3}" dt="2025-12-02T14:23:22.478" v="4716" actId="6549"/>
      <pc:docMkLst>
        <pc:docMk/>
      </pc:docMkLst>
      <pc:sldChg chg="modSp mod">
        <pc:chgData name="Lisa Györkös" userId="1a9e69be-7e14-438c-a9ad-7e3464f7c48f" providerId="ADAL" clId="{7D45D465-D041-41E9-BF97-836CABC970A3}" dt="2025-12-02T12:01:12.470" v="4590" actId="20577"/>
        <pc:sldMkLst>
          <pc:docMk/>
          <pc:sldMk cId="0" sldId="281"/>
        </pc:sldMkLst>
        <pc:spChg chg="mod">
          <ac:chgData name="Lisa Györkös" userId="1a9e69be-7e14-438c-a9ad-7e3464f7c48f" providerId="ADAL" clId="{7D45D465-D041-41E9-BF97-836CABC970A3}" dt="2025-12-02T12:01:12.470" v="4590" actId="20577"/>
          <ac:spMkLst>
            <pc:docMk/>
            <pc:sldMk cId="0" sldId="281"/>
            <ac:spMk id="487" creationId="{00000000-0000-0000-0000-000000000000}"/>
          </ac:spMkLst>
        </pc:spChg>
      </pc:sldChg>
      <pc:sldChg chg="modSp mod">
        <pc:chgData name="Lisa Györkös" userId="1a9e69be-7e14-438c-a9ad-7e3464f7c48f" providerId="ADAL" clId="{7D45D465-D041-41E9-BF97-836CABC970A3}" dt="2025-12-02T11:46:08.829" v="4533" actId="20577"/>
        <pc:sldMkLst>
          <pc:docMk/>
          <pc:sldMk cId="3371310490" sldId="286"/>
        </pc:sldMkLst>
        <pc:spChg chg="mod">
          <ac:chgData name="Lisa Györkös" userId="1a9e69be-7e14-438c-a9ad-7e3464f7c48f" providerId="ADAL" clId="{7D45D465-D041-41E9-BF97-836CABC970A3}" dt="2025-12-02T11:46:08.829" v="4533" actId="20577"/>
          <ac:spMkLst>
            <pc:docMk/>
            <pc:sldMk cId="3371310490" sldId="286"/>
            <ac:spMk id="5" creationId="{5F38716A-DC90-4EE8-9F14-C2FF9BA04E69}"/>
          </ac:spMkLst>
        </pc:spChg>
      </pc:sldChg>
      <pc:sldChg chg="modSp mod">
        <pc:chgData name="Lisa Györkös" userId="1a9e69be-7e14-438c-a9ad-7e3464f7c48f" providerId="ADAL" clId="{7D45D465-D041-41E9-BF97-836CABC970A3}" dt="2025-12-02T11:46:20.148" v="4535" actId="27636"/>
        <pc:sldMkLst>
          <pc:docMk/>
          <pc:sldMk cId="1517222099" sldId="292"/>
        </pc:sldMkLst>
        <pc:spChg chg="mod">
          <ac:chgData name="Lisa Györkös" userId="1a9e69be-7e14-438c-a9ad-7e3464f7c48f" providerId="ADAL" clId="{7D45D465-D041-41E9-BF97-836CABC970A3}" dt="2025-12-02T11:46:20.148" v="4535" actId="27636"/>
          <ac:spMkLst>
            <pc:docMk/>
            <pc:sldMk cId="1517222099" sldId="292"/>
            <ac:spMk id="5" creationId="{5F38716A-DC90-4EE8-9F14-C2FF9BA04E69}"/>
          </ac:spMkLst>
        </pc:spChg>
      </pc:sldChg>
      <pc:sldChg chg="modSp mod">
        <pc:chgData name="Lisa Györkös" userId="1a9e69be-7e14-438c-a9ad-7e3464f7c48f" providerId="ADAL" clId="{7D45D465-D041-41E9-BF97-836CABC970A3}" dt="2025-12-02T11:46:31.689" v="4536" actId="2711"/>
        <pc:sldMkLst>
          <pc:docMk/>
          <pc:sldMk cId="205406513" sldId="293"/>
        </pc:sldMkLst>
        <pc:spChg chg="mod">
          <ac:chgData name="Lisa Györkös" userId="1a9e69be-7e14-438c-a9ad-7e3464f7c48f" providerId="ADAL" clId="{7D45D465-D041-41E9-BF97-836CABC970A3}" dt="2025-12-02T11:46:31.689" v="4536" actId="2711"/>
          <ac:spMkLst>
            <pc:docMk/>
            <pc:sldMk cId="205406513" sldId="293"/>
            <ac:spMk id="5" creationId="{5F38716A-DC90-4EE8-9F14-C2FF9BA04E69}"/>
          </ac:spMkLst>
        </pc:spChg>
      </pc:sldChg>
      <pc:sldChg chg="delSp modSp mod ord">
        <pc:chgData name="Lisa Györkös" userId="1a9e69be-7e14-438c-a9ad-7e3464f7c48f" providerId="ADAL" clId="{7D45D465-D041-41E9-BF97-836CABC970A3}" dt="2025-12-02T12:01:06.884" v="4583" actId="478"/>
        <pc:sldMkLst>
          <pc:docMk/>
          <pc:sldMk cId="844180455" sldId="294"/>
        </pc:sldMkLst>
        <pc:spChg chg="mod">
          <ac:chgData name="Lisa Györkös" userId="1a9e69be-7e14-438c-a9ad-7e3464f7c48f" providerId="ADAL" clId="{7D45D465-D041-41E9-BF97-836CABC970A3}" dt="2025-12-02T11:48:07.222" v="4539" actId="12"/>
          <ac:spMkLst>
            <pc:docMk/>
            <pc:sldMk cId="844180455" sldId="294"/>
            <ac:spMk id="5" creationId="{5F38716A-DC90-4EE8-9F14-C2FF9BA04E69}"/>
          </ac:spMkLst>
        </pc:spChg>
      </pc:sldChg>
      <pc:sldChg chg="modSp mod">
        <pc:chgData name="Lisa Györkös" userId="1a9e69be-7e14-438c-a9ad-7e3464f7c48f" providerId="ADAL" clId="{7D45D465-D041-41E9-BF97-836CABC970A3}" dt="2025-12-02T11:59:48.441" v="4580" actId="2711"/>
        <pc:sldMkLst>
          <pc:docMk/>
          <pc:sldMk cId="2716913919" sldId="295"/>
        </pc:sldMkLst>
        <pc:spChg chg="mod">
          <ac:chgData name="Lisa Györkös" userId="1a9e69be-7e14-438c-a9ad-7e3464f7c48f" providerId="ADAL" clId="{7D45D465-D041-41E9-BF97-836CABC970A3}" dt="2025-12-02T11:59:48.441" v="4580" actId="2711"/>
          <ac:spMkLst>
            <pc:docMk/>
            <pc:sldMk cId="2716913919" sldId="295"/>
            <ac:spMk id="5" creationId="{5F38716A-DC90-4EE8-9F14-C2FF9BA04E69}"/>
          </ac:spMkLst>
        </pc:spChg>
      </pc:sldChg>
      <pc:sldChg chg="delSp modSp mod">
        <pc:chgData name="Lisa Györkös" userId="1a9e69be-7e14-438c-a9ad-7e3464f7c48f" providerId="ADAL" clId="{7D45D465-D041-41E9-BF97-836CABC970A3}" dt="2025-12-02T11:53:23.219" v="4572" actId="478"/>
        <pc:sldMkLst>
          <pc:docMk/>
          <pc:sldMk cId="2813830901" sldId="296"/>
        </pc:sldMkLst>
        <pc:spChg chg="mod">
          <ac:chgData name="Lisa Györkös" userId="1a9e69be-7e14-438c-a9ad-7e3464f7c48f" providerId="ADAL" clId="{7D45D465-D041-41E9-BF97-836CABC970A3}" dt="2025-12-02T11:47:32.696" v="4537" actId="2711"/>
          <ac:spMkLst>
            <pc:docMk/>
            <pc:sldMk cId="2813830901" sldId="296"/>
            <ac:spMk id="5" creationId="{5F38716A-DC90-4EE8-9F14-C2FF9BA04E69}"/>
          </ac:spMkLst>
        </pc:spChg>
      </pc:sldChg>
      <pc:sldChg chg="delSp modSp mod ord modCm">
        <pc:chgData name="Lisa Györkös" userId="1a9e69be-7e14-438c-a9ad-7e3464f7c48f" providerId="ADAL" clId="{7D45D465-D041-41E9-BF97-836CABC970A3}" dt="2025-12-02T14:23:22.478" v="4716" actId="6549"/>
        <pc:sldMkLst>
          <pc:docMk/>
          <pc:sldMk cId="241835396" sldId="307"/>
        </pc:sldMkLst>
        <pc:spChg chg="mod">
          <ac:chgData name="Lisa Györkös" userId="1a9e69be-7e14-438c-a9ad-7e3464f7c48f" providerId="ADAL" clId="{7D45D465-D041-41E9-BF97-836CABC970A3}" dt="2025-12-02T14:23:22.478" v="4716" actId="6549"/>
          <ac:spMkLst>
            <pc:docMk/>
            <pc:sldMk cId="241835396" sldId="307"/>
            <ac:spMk id="5" creationId="{5F38716A-DC90-4EE8-9F14-C2FF9BA04E69}"/>
          </ac:spMkLst>
        </pc:spChg>
        <pc:extLst>
          <p:ext xmlns:p="http://schemas.openxmlformats.org/presentationml/2006/main" uri="{D6D511B9-2390-475A-947B-AFAB55BFBCF1}">
            <pc226:cmChg xmlns:pc226="http://schemas.microsoft.com/office/powerpoint/2022/06/main/command" chg="mod">
              <pc226:chgData name="Lisa Györkös" userId="1a9e69be-7e14-438c-a9ad-7e3464f7c48f" providerId="ADAL" clId="{7D45D465-D041-41E9-BF97-836CABC970A3}" dt="2025-12-02T14:23:22.478" v="4716" actId="6549"/>
              <pc2:cmMkLst xmlns:pc2="http://schemas.microsoft.com/office/powerpoint/2019/9/main/command">
                <pc:docMk/>
                <pc:sldMk cId="241835396" sldId="307"/>
                <pc2:cmMk id="{78E5B38F-935B-4D1B-8CA6-9B3F5E5BEF0A}"/>
              </pc2:cmMkLst>
            </pc226:cmChg>
          </p:ext>
        </pc:extLst>
      </pc:sldChg>
      <pc:sldChg chg="modSp mod modCm">
        <pc:chgData name="Lisa Györkös" userId="1a9e69be-7e14-438c-a9ad-7e3464f7c48f" providerId="ADAL" clId="{7D45D465-D041-41E9-BF97-836CABC970A3}" dt="2025-12-01T10:19:29.223" v="4155" actId="114"/>
        <pc:sldMkLst>
          <pc:docMk/>
          <pc:sldMk cId="1670223435" sldId="309"/>
        </pc:sldMkLst>
        <pc:spChg chg="mod">
          <ac:chgData name="Lisa Györkös" userId="1a9e69be-7e14-438c-a9ad-7e3464f7c48f" providerId="ADAL" clId="{7D45D465-D041-41E9-BF97-836CABC970A3}" dt="2025-12-01T10:19:29.223" v="4155" actId="114"/>
          <ac:spMkLst>
            <pc:docMk/>
            <pc:sldMk cId="1670223435" sldId="309"/>
            <ac:spMk id="2" creationId="{3E82787B-2267-31DD-6579-89C65EF5CF2E}"/>
          </ac:spMkLst>
        </pc:spChg>
        <pc:spChg chg="mod">
          <ac:chgData name="Lisa Györkös" userId="1a9e69be-7e14-438c-a9ad-7e3464f7c48f" providerId="ADAL" clId="{7D45D465-D041-41E9-BF97-836CABC970A3}" dt="2025-12-01T09:33:22.374" v="2478" actId="20577"/>
          <ac:spMkLst>
            <pc:docMk/>
            <pc:sldMk cId="1670223435" sldId="309"/>
            <ac:spMk id="4" creationId="{6BD6ADEF-734B-49D7-6608-7F992329F951}"/>
          </ac:spMkLst>
        </pc:spChg>
        <pc:extLst>
          <p:ext xmlns:p="http://schemas.openxmlformats.org/presentationml/2006/main" uri="{D6D511B9-2390-475A-947B-AFAB55BFBCF1}">
            <pc226:cmChg xmlns:pc226="http://schemas.microsoft.com/office/powerpoint/2022/06/main/command" chg="mod">
              <pc226:chgData name="Lisa Györkös" userId="1a9e69be-7e14-438c-a9ad-7e3464f7c48f" providerId="ADAL" clId="{7D45D465-D041-41E9-BF97-836CABC970A3}" dt="2025-12-01T10:17:50.211" v="3917" actId="20577"/>
              <pc2:cmMkLst xmlns:pc2="http://schemas.microsoft.com/office/powerpoint/2019/9/main/command">
                <pc:docMk/>
                <pc:sldMk cId="1670223435" sldId="309"/>
                <pc2:cmMk id="{8CC7CC52-BC60-42D8-BFF6-D563D6A3C331}"/>
              </pc2:cmMkLst>
            </pc226:cmChg>
          </p:ext>
        </pc:extLst>
      </pc:sldChg>
      <pc:sldChg chg="delSp modSp mod ord">
        <pc:chgData name="Lisa Györkös" userId="1a9e69be-7e14-438c-a9ad-7e3464f7c48f" providerId="ADAL" clId="{7D45D465-D041-41E9-BF97-836CABC970A3}" dt="2025-12-01T10:14:02.673" v="3727"/>
        <pc:sldMkLst>
          <pc:docMk/>
          <pc:sldMk cId="600714328" sldId="314"/>
        </pc:sldMkLst>
      </pc:sldChg>
      <pc:sldChg chg="modSp mod">
        <pc:chgData name="Lisa Györkös" userId="1a9e69be-7e14-438c-a9ad-7e3464f7c48f" providerId="ADAL" clId="{7D45D465-D041-41E9-BF97-836CABC970A3}" dt="2025-12-02T11:31:15.756" v="4467" actId="404"/>
        <pc:sldMkLst>
          <pc:docMk/>
          <pc:sldMk cId="2195349628" sldId="318"/>
        </pc:sldMkLst>
        <pc:spChg chg="mod">
          <ac:chgData name="Lisa Györkös" userId="1a9e69be-7e14-438c-a9ad-7e3464f7c48f" providerId="ADAL" clId="{7D45D465-D041-41E9-BF97-836CABC970A3}" dt="2025-12-01T10:02:25.011" v="3354" actId="20577"/>
          <ac:spMkLst>
            <pc:docMk/>
            <pc:sldMk cId="2195349628" sldId="318"/>
            <ac:spMk id="4" creationId="{6BD6ADEF-734B-49D7-6608-7F992329F951}"/>
          </ac:spMkLst>
        </pc:spChg>
        <pc:spChg chg="mod">
          <ac:chgData name="Lisa Györkös" userId="1a9e69be-7e14-438c-a9ad-7e3464f7c48f" providerId="ADAL" clId="{7D45D465-D041-41E9-BF97-836CABC970A3}" dt="2025-12-02T11:31:15.756" v="4467" actId="404"/>
          <ac:spMkLst>
            <pc:docMk/>
            <pc:sldMk cId="2195349628" sldId="318"/>
            <ac:spMk id="5" creationId="{5F38716A-DC90-4EE8-9F14-C2FF9BA04E69}"/>
          </ac:spMkLst>
        </pc:spChg>
      </pc:sldChg>
      <pc:sldChg chg="addSp modSp new mod ord">
        <pc:chgData name="Lisa Györkös" userId="1a9e69be-7e14-438c-a9ad-7e3464f7c48f" providerId="ADAL" clId="{7D45D465-D041-41E9-BF97-836CABC970A3}" dt="2025-12-01T13:01:01.773" v="4279" actId="1076"/>
        <pc:sldMkLst>
          <pc:docMk/>
          <pc:sldMk cId="3020292439" sldId="329"/>
        </pc:sldMkLst>
        <pc:spChg chg="mod">
          <ac:chgData name="Lisa Györkös" userId="1a9e69be-7e14-438c-a9ad-7e3464f7c48f" providerId="ADAL" clId="{7D45D465-D041-41E9-BF97-836CABC970A3}" dt="2025-12-01T13:01:01.773" v="4279" actId="1076"/>
          <ac:spMkLst>
            <pc:docMk/>
            <pc:sldMk cId="3020292439" sldId="329"/>
            <ac:spMk id="3" creationId="{1230C9EF-320D-D3D8-C5FE-71DFB76E55D3}"/>
          </ac:spMkLst>
        </pc:spChg>
        <pc:spChg chg="add mod">
          <ac:chgData name="Lisa Györkös" userId="1a9e69be-7e14-438c-a9ad-7e3464f7c48f" providerId="ADAL" clId="{7D45D465-D041-41E9-BF97-836CABC970A3}" dt="2025-12-01T13:00:53.497" v="4278" actId="404"/>
          <ac:spMkLst>
            <pc:docMk/>
            <pc:sldMk cId="3020292439" sldId="329"/>
            <ac:spMk id="5" creationId="{AA3F7C9F-0DD0-D9B3-2271-47E65DDC1AD3}"/>
          </ac:spMkLst>
        </pc:spChg>
      </pc:sldChg>
      <pc:sldChg chg="addSp modSp new mod ord">
        <pc:chgData name="Lisa Györkös" userId="1a9e69be-7e14-438c-a9ad-7e3464f7c48f" providerId="ADAL" clId="{7D45D465-D041-41E9-BF97-836CABC970A3}" dt="2025-12-01T09:18:45.341" v="2263" actId="20577"/>
        <pc:sldMkLst>
          <pc:docMk/>
          <pc:sldMk cId="1272061359" sldId="330"/>
        </pc:sldMkLst>
        <pc:spChg chg="mod">
          <ac:chgData name="Lisa Györkös" userId="1a9e69be-7e14-438c-a9ad-7e3464f7c48f" providerId="ADAL" clId="{7D45D465-D041-41E9-BF97-836CABC970A3}" dt="2025-12-01T09:18:45.341" v="2263" actId="20577"/>
          <ac:spMkLst>
            <pc:docMk/>
            <pc:sldMk cId="1272061359" sldId="330"/>
            <ac:spMk id="3" creationId="{CA2D4F09-8E25-54BD-5D9A-18A2279DED65}"/>
          </ac:spMkLst>
        </pc:spChg>
        <pc:spChg chg="add mod">
          <ac:chgData name="Lisa Györkös" userId="1a9e69be-7e14-438c-a9ad-7e3464f7c48f" providerId="ADAL" clId="{7D45D465-D041-41E9-BF97-836CABC970A3}" dt="2025-11-28T06:58:17.529" v="1472" actId="20577"/>
          <ac:spMkLst>
            <pc:docMk/>
            <pc:sldMk cId="1272061359" sldId="330"/>
            <ac:spMk id="5" creationId="{680D7567-384A-00C9-0890-97697B12A87B}"/>
          </ac:spMkLst>
        </pc:spChg>
      </pc:sldChg>
      <pc:sldChg chg="addSp modSp new mod ord">
        <pc:chgData name="Lisa Györkös" userId="1a9e69be-7e14-438c-a9ad-7e3464f7c48f" providerId="ADAL" clId="{7D45D465-D041-41E9-BF97-836CABC970A3}" dt="2025-12-02T11:31:55.333" v="4530" actId="6549"/>
        <pc:sldMkLst>
          <pc:docMk/>
          <pc:sldMk cId="843882196" sldId="331"/>
        </pc:sldMkLst>
        <pc:spChg chg="mod">
          <ac:chgData name="Lisa Györkös" userId="1a9e69be-7e14-438c-a9ad-7e3464f7c48f" providerId="ADAL" clId="{7D45D465-D041-41E9-BF97-836CABC970A3}" dt="2025-11-28T07:19:08.865" v="1558" actId="20577"/>
          <ac:spMkLst>
            <pc:docMk/>
            <pc:sldMk cId="843882196" sldId="331"/>
            <ac:spMk id="2" creationId="{2EC09327-FE90-FAF7-7402-354A0511A3A7}"/>
          </ac:spMkLst>
        </pc:spChg>
        <pc:spChg chg="mod">
          <ac:chgData name="Lisa Györkös" userId="1a9e69be-7e14-438c-a9ad-7e3464f7c48f" providerId="ADAL" clId="{7D45D465-D041-41E9-BF97-836CABC970A3}" dt="2025-12-02T11:31:55.333" v="4530" actId="6549"/>
          <ac:spMkLst>
            <pc:docMk/>
            <pc:sldMk cId="843882196" sldId="331"/>
            <ac:spMk id="3" creationId="{7C25479B-807E-2019-AD73-02A9BE76449E}"/>
          </ac:spMkLst>
        </pc:spChg>
        <pc:spChg chg="add mod">
          <ac:chgData name="Lisa Györkös" userId="1a9e69be-7e14-438c-a9ad-7e3464f7c48f" providerId="ADAL" clId="{7D45D465-D041-41E9-BF97-836CABC970A3}" dt="2025-12-01T10:08:25.949" v="3707" actId="20577"/>
          <ac:spMkLst>
            <pc:docMk/>
            <pc:sldMk cId="843882196" sldId="331"/>
            <ac:spMk id="5" creationId="{F207A4B5-F1E7-546B-C5B9-33D36B98C695}"/>
          </ac:spMkLst>
        </pc:spChg>
      </pc:sldChg>
      <pc:sldChg chg="addSp delSp modSp new mod ord">
        <pc:chgData name="Lisa Györkös" userId="1a9e69be-7e14-438c-a9ad-7e3464f7c48f" providerId="ADAL" clId="{7D45D465-D041-41E9-BF97-836CABC970A3}" dt="2025-12-02T12:04:59.959" v="4681" actId="113"/>
        <pc:sldMkLst>
          <pc:docMk/>
          <pc:sldMk cId="2502928191" sldId="332"/>
        </pc:sldMkLst>
        <pc:spChg chg="mod">
          <ac:chgData name="Lisa Györkös" userId="1a9e69be-7e14-438c-a9ad-7e3464f7c48f" providerId="ADAL" clId="{7D45D465-D041-41E9-BF97-836CABC970A3}" dt="2025-12-01T15:16:03.208" v="4332" actId="20577"/>
          <ac:spMkLst>
            <pc:docMk/>
            <pc:sldMk cId="2502928191" sldId="332"/>
            <ac:spMk id="2" creationId="{9D06CBE5-3ADE-1918-C2BA-196FE9D81251}"/>
          </ac:spMkLst>
        </pc:spChg>
        <pc:spChg chg="mod">
          <ac:chgData name="Lisa Györkös" userId="1a9e69be-7e14-438c-a9ad-7e3464f7c48f" providerId="ADAL" clId="{7D45D465-D041-41E9-BF97-836CABC970A3}" dt="2025-12-02T12:04:59.959" v="4681" actId="113"/>
          <ac:spMkLst>
            <pc:docMk/>
            <pc:sldMk cId="2502928191" sldId="332"/>
            <ac:spMk id="3" creationId="{A346C730-E34E-94F3-5898-095723CCBBA8}"/>
          </ac:spMkLst>
        </pc:spChg>
      </pc:sldChg>
      <pc:sldChg chg="modSp add mod ord">
        <pc:chgData name="Lisa Györkös" userId="1a9e69be-7e14-438c-a9ad-7e3464f7c48f" providerId="ADAL" clId="{7D45D465-D041-41E9-BF97-836CABC970A3}" dt="2025-12-01T15:15:33.041" v="4315" actId="20577"/>
        <pc:sldMkLst>
          <pc:docMk/>
          <pc:sldMk cId="1569901380" sldId="333"/>
        </pc:sldMkLst>
        <pc:spChg chg="mod">
          <ac:chgData name="Lisa Györkös" userId="1a9e69be-7e14-438c-a9ad-7e3464f7c48f" providerId="ADAL" clId="{7D45D465-D041-41E9-BF97-836CABC970A3}" dt="2025-12-01T15:15:33.041" v="4315" actId="20577"/>
          <ac:spMkLst>
            <pc:docMk/>
            <pc:sldMk cId="1569901380" sldId="333"/>
            <ac:spMk id="362" creationId="{47EF4AA7-76B9-152E-A5CD-47CB5733E87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9363011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291369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565232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791907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678107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022430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330781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140256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643718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535745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578556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8753580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Medium"/>
                <a:ea typeface="Lexend Medium"/>
                <a:cs typeface="Lexend Medium"/>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Medium"/>
                <a:ea typeface="Lexend Medium"/>
                <a:cs typeface="Lexend Medium"/>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Medium"/>
                <a:ea typeface="Lexend Medium"/>
                <a:cs typeface="Lexend Medium"/>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Medium"/>
                <a:ea typeface="Lexend Medium"/>
                <a:cs typeface="Lexend Medium"/>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Medium"/>
                <a:ea typeface="Lexend Medium"/>
                <a:cs typeface="Lexend Medium"/>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Medium"/>
                <a:ea typeface="Lexend Medium"/>
                <a:cs typeface="Lexend Medium"/>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Medium"/>
                <a:ea typeface="Lexend Medium"/>
                <a:cs typeface="Lexend Medium"/>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Medium"/>
                <a:ea typeface="Lexend Medium"/>
                <a:cs typeface="Lexend Medium"/>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Black"/>
                <a:ea typeface="Lexend Black"/>
                <a:cs typeface="Lexend Black"/>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Medium"/>
                <a:ea typeface="Lexend Medium"/>
                <a:cs typeface="Lexend Medium"/>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Black"/>
                <a:ea typeface="Lexend Black"/>
                <a:cs typeface="Lexend Black"/>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Medium"/>
                <a:ea typeface="Lexend Medium"/>
                <a:cs typeface="Lexend Medium"/>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Black"/>
                <a:ea typeface="Lexend Black"/>
                <a:cs typeface="Lexend Black"/>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Black"/>
                <a:ea typeface="Lexend Black"/>
                <a:cs typeface="Lexend Black"/>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Medium"/>
                <a:ea typeface="Lexend Medium"/>
                <a:cs typeface="Lexend Medium"/>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Medium"/>
                <a:ea typeface="Lexend Medium"/>
                <a:cs typeface="Lexend Medium"/>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Medium"/>
                <a:ea typeface="Lexend Medium"/>
                <a:cs typeface="Lexend Medium"/>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hf hdr="0" ftr="0" dt="0"/>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hyperlink" Target="https://wirtschaftslexikon.gabler.de/definition/macht-40211" TargetMode="Externa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749745" cy="687076"/>
          </a:xfrm>
          <a:prstGeom prst="rect">
            <a:avLst/>
          </a:prstGeom>
        </p:spPr>
        <p:txBody>
          <a:bodyPr>
            <a:normAutofit fontScale="92500"/>
          </a:bodyPr>
          <a:lstStyle/>
          <a:p>
            <a:pPr>
              <a:defRPr sz="1300"/>
            </a:pPr>
            <a:r>
              <a:rPr lang="de-AT" dirty="0"/>
              <a:t>Globales Miteinander – Globales Gegeneinander: Kooperation und Konkurrenz</a:t>
            </a:r>
            <a:endParaRPr dirty="0"/>
          </a:p>
        </p:txBody>
      </p:sp>
      <p:sp>
        <p:nvSpPr>
          <p:cNvPr id="2" name="Foliennummernplatzhalter 1">
            <a:extLst>
              <a:ext uri="{FF2B5EF4-FFF2-40B4-BE49-F238E27FC236}">
                <a16:creationId xmlns:a16="http://schemas.microsoft.com/office/drawing/2014/main" id="{8643727F-5077-7545-AC7A-7B8AFDB056E9}"/>
              </a:ext>
            </a:extLst>
          </p:cNvPr>
          <p:cNvSpPr>
            <a:spLocks noGrp="1"/>
          </p:cNvSpPr>
          <p:nvPr>
            <p:ph type="sldNum" sz="quarter" idx="2"/>
          </p:nvPr>
        </p:nvSpPr>
        <p:spPr/>
        <p:txBody>
          <a:bodyPr/>
          <a:lstStyle/>
          <a:p>
            <a:fld id="{86CB4B4D-7CA3-9044-876B-883B54F8677D}" type="slidenum">
              <a:rPr lang="de-AT" smtClean="0"/>
              <a:t>1</a:t>
            </a:fld>
            <a:endParaRPr lang="de-AT"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2D17C-B366-909B-D9FF-7C9F8B38437A}"/>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47EF4AA7-76B9-152E-A5CD-47CB5733E872}"/>
              </a:ext>
            </a:extLst>
          </p:cNvPr>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Gegeneinander: Konkurrenz </a:t>
            </a:r>
            <a:endParaRPr dirty="0"/>
          </a:p>
        </p:txBody>
      </p:sp>
      <p:sp>
        <p:nvSpPr>
          <p:cNvPr id="2" name="Foliennummernplatzhalter 1">
            <a:extLst>
              <a:ext uri="{FF2B5EF4-FFF2-40B4-BE49-F238E27FC236}">
                <a16:creationId xmlns:a16="http://schemas.microsoft.com/office/drawing/2014/main" id="{C674B6CE-EE04-71A7-4ED3-E8FBB5AFE56D}"/>
              </a:ext>
            </a:extLst>
          </p:cNvPr>
          <p:cNvSpPr>
            <a:spLocks noGrp="1"/>
          </p:cNvSpPr>
          <p:nvPr>
            <p:ph type="sldNum" sz="quarter" idx="2"/>
          </p:nvPr>
        </p:nvSpPr>
        <p:spPr/>
        <p:txBody>
          <a:bodyPr/>
          <a:lstStyle/>
          <a:p>
            <a:fld id="{86CB4B4D-7CA3-9044-876B-883B54F8677D}" type="slidenum">
              <a:rPr lang="de-AT" smtClean="0"/>
              <a:t>10</a:t>
            </a:fld>
            <a:endParaRPr lang="de-AT"/>
          </a:p>
        </p:txBody>
      </p:sp>
    </p:spTree>
    <p:extLst>
      <p:ext uri="{BB962C8B-B14F-4D97-AF65-F5344CB8AC3E}">
        <p14:creationId xmlns:p14="http://schemas.microsoft.com/office/powerpoint/2010/main" val="156990138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06CBE5-3ADE-1918-C2BA-196FE9D81251}"/>
              </a:ext>
            </a:extLst>
          </p:cNvPr>
          <p:cNvSpPr>
            <a:spLocks noGrp="1"/>
          </p:cNvSpPr>
          <p:nvPr>
            <p:ph type="title"/>
          </p:nvPr>
        </p:nvSpPr>
        <p:spPr/>
        <p:txBody>
          <a:bodyPr/>
          <a:lstStyle/>
          <a:p>
            <a:r>
              <a:rPr lang="de-AT" dirty="0"/>
              <a:t>Kennst du das?</a:t>
            </a:r>
          </a:p>
        </p:txBody>
      </p:sp>
      <p:sp>
        <p:nvSpPr>
          <p:cNvPr id="3" name="Textplatzhalter 2">
            <a:extLst>
              <a:ext uri="{FF2B5EF4-FFF2-40B4-BE49-F238E27FC236}">
                <a16:creationId xmlns:a16="http://schemas.microsoft.com/office/drawing/2014/main" id="{A346C730-E34E-94F3-5898-095723CCBBA8}"/>
              </a:ext>
            </a:extLst>
          </p:cNvPr>
          <p:cNvSpPr>
            <a:spLocks noGrp="1"/>
          </p:cNvSpPr>
          <p:nvPr>
            <p:ph type="body" idx="1"/>
          </p:nvPr>
        </p:nvSpPr>
        <p:spPr/>
        <p:txBody>
          <a:bodyPr>
            <a:normAutofit/>
          </a:bodyPr>
          <a:lstStyle/>
          <a:p>
            <a:pPr marL="0" indent="0">
              <a:buNone/>
            </a:pPr>
            <a:r>
              <a:rPr lang="de-DE" sz="2400" dirty="0">
                <a:latin typeface="Lexend" pitchFamily="2" charset="0"/>
              </a:rPr>
              <a:t>Mehrere </a:t>
            </a:r>
            <a:r>
              <a:rPr lang="de-DE" sz="2400" dirty="0" err="1">
                <a:latin typeface="Lexend" pitchFamily="2" charset="0"/>
              </a:rPr>
              <a:t>Schüler:innen</a:t>
            </a:r>
            <a:r>
              <a:rPr lang="de-DE" sz="2400" dirty="0">
                <a:latin typeface="Lexend" pitchFamily="2" charset="0"/>
              </a:rPr>
              <a:t> bewerben sich für einen Platz im Fußballteam. Alle strengen sich an, um genommen zu werden. Sie stehen in </a:t>
            </a:r>
            <a:r>
              <a:rPr lang="de-DE" sz="2400" b="1" dirty="0">
                <a:latin typeface="Lexend" pitchFamily="2" charset="0"/>
              </a:rPr>
              <a:t>Konkurrenz</a:t>
            </a:r>
            <a:r>
              <a:rPr lang="de-DE" sz="2400" dirty="0">
                <a:latin typeface="Lexend" pitchFamily="2" charset="0"/>
              </a:rPr>
              <a:t>. </a:t>
            </a:r>
          </a:p>
          <a:p>
            <a:pPr marL="0" indent="0">
              <a:buNone/>
            </a:pPr>
            <a:r>
              <a:rPr lang="de-DE" sz="2400" b="1" dirty="0">
                <a:latin typeface="Lexend" pitchFamily="2" charset="0"/>
              </a:rPr>
              <a:t>Konkurrenz auf globaler Ebene </a:t>
            </a:r>
            <a:r>
              <a:rPr lang="de-DE" sz="2400" dirty="0">
                <a:latin typeface="Lexend" pitchFamily="2" charset="0"/>
              </a:rPr>
              <a:t>bedeutet, dass mehrere Länder, Unternehmen oder Gruppen miteinander um die gleichen Ziele oder Waren kämpfen, z. B. um </a:t>
            </a:r>
            <a:r>
              <a:rPr lang="de-DE" sz="2400" dirty="0" err="1">
                <a:latin typeface="Lexend" pitchFamily="2" charset="0"/>
              </a:rPr>
              <a:t>Kund:innen</a:t>
            </a:r>
            <a:r>
              <a:rPr lang="de-DE" sz="2400" dirty="0">
                <a:latin typeface="Lexend" pitchFamily="2" charset="0"/>
              </a:rPr>
              <a:t>, Rohstoffe oder gute Handelsbedingungen.</a:t>
            </a:r>
          </a:p>
          <a:p>
            <a:pPr marL="0" indent="0">
              <a:buNone/>
            </a:pPr>
            <a:r>
              <a:rPr lang="de-DE" sz="2400" b="1" dirty="0">
                <a:latin typeface="Lexend" pitchFamily="2" charset="0"/>
              </a:rPr>
              <a:t>Konkurrenz </a:t>
            </a:r>
            <a:r>
              <a:rPr lang="de-DE" sz="2400" dirty="0">
                <a:latin typeface="Lexend" pitchFamily="2" charset="0"/>
              </a:rPr>
              <a:t>kann den Fortschritt fördern, aber auch zu Konflikten führen, wenn Länder unfair handeln. Wer mehr </a:t>
            </a:r>
            <a:r>
              <a:rPr lang="de-DE" sz="2400" b="1" dirty="0">
                <a:latin typeface="Lexend" pitchFamily="2" charset="0"/>
              </a:rPr>
              <a:t>Macht</a:t>
            </a:r>
            <a:r>
              <a:rPr lang="de-DE" sz="2400" dirty="0">
                <a:latin typeface="Lexend" pitchFamily="2" charset="0"/>
              </a:rPr>
              <a:t> hat, setzt sich in einer Konkurrenzsituation durch. Deshalb sind klare </a:t>
            </a:r>
            <a:r>
              <a:rPr lang="de-DE" sz="2400" b="1" dirty="0">
                <a:latin typeface="Lexend" pitchFamily="2" charset="0"/>
              </a:rPr>
              <a:t>Regeln </a:t>
            </a:r>
            <a:r>
              <a:rPr lang="de-DE" sz="2400" dirty="0">
                <a:latin typeface="Lexend" pitchFamily="2" charset="0"/>
              </a:rPr>
              <a:t>wichtig. </a:t>
            </a:r>
            <a:endParaRPr lang="de-AT" sz="2400" dirty="0">
              <a:latin typeface="Lexend" pitchFamily="2" charset="0"/>
            </a:endParaRPr>
          </a:p>
        </p:txBody>
      </p:sp>
      <p:sp>
        <p:nvSpPr>
          <p:cNvPr id="4" name="Foliennummernplatzhalter 3">
            <a:extLst>
              <a:ext uri="{FF2B5EF4-FFF2-40B4-BE49-F238E27FC236}">
                <a16:creationId xmlns:a16="http://schemas.microsoft.com/office/drawing/2014/main" id="{42F429BB-9BBD-F10C-79CC-D6B4C662D57A}"/>
              </a:ext>
            </a:extLst>
          </p:cNvPr>
          <p:cNvSpPr>
            <a:spLocks noGrp="1"/>
          </p:cNvSpPr>
          <p:nvPr>
            <p:ph type="sldNum" sz="quarter" idx="2"/>
          </p:nvPr>
        </p:nvSpPr>
        <p:spPr/>
        <p:txBody>
          <a:bodyPr/>
          <a:lstStyle/>
          <a:p>
            <a:fld id="{86CB4B4D-7CA3-9044-876B-883B54F8677D}" type="slidenum">
              <a:rPr lang="de-AT" smtClean="0"/>
              <a:t>11</a:t>
            </a:fld>
            <a:endParaRPr lang="de-AT"/>
          </a:p>
        </p:txBody>
      </p:sp>
    </p:spTree>
    <p:extLst>
      <p:ext uri="{BB962C8B-B14F-4D97-AF65-F5344CB8AC3E}">
        <p14:creationId xmlns:p14="http://schemas.microsoft.com/office/powerpoint/2010/main" val="250292819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AT" dirty="0"/>
              <a:t>Beispiele von Macht auf globaler Ebene (m9)</a:t>
            </a:r>
          </a:p>
        </p:txBody>
      </p:sp>
      <p:sp>
        <p:nvSpPr>
          <p:cNvPr id="2" name="Textplatzhalter 4">
            <a:extLst>
              <a:ext uri="{FF2B5EF4-FFF2-40B4-BE49-F238E27FC236}">
                <a16:creationId xmlns:a16="http://schemas.microsoft.com/office/drawing/2014/main" id="{3E82787B-2267-31DD-6579-89C65EF5CF2E}"/>
              </a:ext>
            </a:extLst>
          </p:cNvPr>
          <p:cNvSpPr>
            <a:spLocks noGrp="1"/>
          </p:cNvSpPr>
          <p:nvPr>
            <p:ph type="body" idx="1"/>
          </p:nvPr>
        </p:nvSpPr>
        <p:spPr>
          <a:xfrm>
            <a:off x="450570" y="1793174"/>
            <a:ext cx="9341612" cy="4379026"/>
          </a:xfrm>
        </p:spPr>
        <p:txBody>
          <a:bodyPr>
            <a:normAutofit/>
          </a:bodyPr>
          <a:lstStyle/>
          <a:p>
            <a:pPr marL="0" indent="0">
              <a:lnSpc>
                <a:spcPct val="120000"/>
              </a:lnSpc>
              <a:buNone/>
            </a:pPr>
            <a:r>
              <a:rPr lang="de-AT" sz="2400" b="1" dirty="0">
                <a:latin typeface="Lexend" pitchFamily="2" charset="0"/>
              </a:rPr>
              <a:t>Arbeitet </a:t>
            </a:r>
            <a:r>
              <a:rPr lang="de-AT" sz="2400" dirty="0">
                <a:latin typeface="Lexend" pitchFamily="2" charset="0"/>
              </a:rPr>
              <a:t>in der Gruppe. Analysiert euer Fallbeispiel anhand der Leitfragen und </a:t>
            </a:r>
            <a:r>
              <a:rPr lang="de-AT" sz="2400" b="1" dirty="0">
                <a:latin typeface="Lexend" pitchFamily="2" charset="0"/>
              </a:rPr>
              <a:t>erstellt</a:t>
            </a:r>
            <a:r>
              <a:rPr lang="de-AT" sz="2400" dirty="0">
                <a:latin typeface="Lexend" pitchFamily="2" charset="0"/>
              </a:rPr>
              <a:t> anschließend eine Kurzpräsentation zu einem realen Fallbeispiel. Beantwortet folgende Fragen: </a:t>
            </a:r>
          </a:p>
          <a:p>
            <a:pPr lvl="0"/>
            <a:r>
              <a:rPr lang="de-AT" i="1" dirty="0">
                <a:latin typeface="Lexend" pitchFamily="2" charset="0"/>
              </a:rPr>
              <a:t>Wer übt in dieser Situation Macht aus und wodurch entsteht diese Macht?</a:t>
            </a:r>
          </a:p>
          <a:p>
            <a:pPr lvl="0"/>
            <a:r>
              <a:rPr lang="de-AT" i="1" dirty="0">
                <a:latin typeface="Lexend" pitchFamily="2" charset="0"/>
              </a:rPr>
              <a:t>Wen betrifft diese Maßnahme und welche Auswirkungen hat sie auf Wirtschaft, Preise oder den Alltag?</a:t>
            </a:r>
          </a:p>
          <a:p>
            <a:pPr lvl="0"/>
            <a:r>
              <a:rPr lang="de-AT" i="1" dirty="0">
                <a:latin typeface="Lexend" pitchFamily="2" charset="0"/>
              </a:rPr>
              <a:t>Welche Interessen verfolgen die beteiligten Länder oder </a:t>
            </a:r>
            <a:r>
              <a:rPr lang="de-AT" i="1" dirty="0" err="1">
                <a:latin typeface="Lexend" pitchFamily="2" charset="0"/>
              </a:rPr>
              <a:t>Akteur:innen</a:t>
            </a:r>
            <a:r>
              <a:rPr lang="de-AT" i="1" dirty="0">
                <a:latin typeface="Lexend" pitchFamily="2" charset="0"/>
              </a:rPr>
              <a:t> mit ihrem Vorgehen?</a:t>
            </a:r>
          </a:p>
          <a:p>
            <a:pPr marL="0" indent="0">
              <a:lnSpc>
                <a:spcPct val="120000"/>
              </a:lnSpc>
              <a:buNone/>
            </a:pPr>
            <a:r>
              <a:rPr lang="de-AT" sz="2400" b="1" dirty="0">
                <a:latin typeface="Lexend" pitchFamily="2" charset="0"/>
              </a:rPr>
              <a:t>Führt</a:t>
            </a:r>
            <a:r>
              <a:rPr lang="de-AT" sz="2400" dirty="0">
                <a:latin typeface="Lexend" pitchFamily="2" charset="0"/>
              </a:rPr>
              <a:t> die Quellen </a:t>
            </a:r>
            <a:r>
              <a:rPr lang="de-AT" sz="2400" b="1" dirty="0">
                <a:latin typeface="Lexend" pitchFamily="2" charset="0"/>
              </a:rPr>
              <a:t>an</a:t>
            </a:r>
            <a:r>
              <a:rPr lang="de-AT" sz="2400" dirty="0">
                <a:latin typeface="Lexend" pitchFamily="2" charset="0"/>
              </a:rPr>
              <a:t>, die ihr für euer </a:t>
            </a:r>
            <a:r>
              <a:rPr lang="de-AT" sz="2400" dirty="0" err="1">
                <a:latin typeface="Lexend" pitchFamily="2" charset="0"/>
              </a:rPr>
              <a:t>Webquest</a:t>
            </a:r>
            <a:r>
              <a:rPr lang="de-AT" sz="2400" dirty="0">
                <a:latin typeface="Lexend" pitchFamily="2" charset="0"/>
              </a:rPr>
              <a:t> verwendet habt.</a:t>
            </a:r>
          </a:p>
        </p:txBody>
      </p:sp>
      <p:sp>
        <p:nvSpPr>
          <p:cNvPr id="3" name="Foliennummernplatzhalter 2">
            <a:extLst>
              <a:ext uri="{FF2B5EF4-FFF2-40B4-BE49-F238E27FC236}">
                <a16:creationId xmlns:a16="http://schemas.microsoft.com/office/drawing/2014/main" id="{633FC790-81CC-CB40-B9F2-BF148B41F833}"/>
              </a:ext>
            </a:extLst>
          </p:cNvPr>
          <p:cNvSpPr>
            <a:spLocks noGrp="1"/>
          </p:cNvSpPr>
          <p:nvPr>
            <p:ph type="sldNum" sz="quarter" idx="2"/>
          </p:nvPr>
        </p:nvSpPr>
        <p:spPr/>
        <p:txBody>
          <a:bodyPr/>
          <a:lstStyle/>
          <a:p>
            <a:fld id="{86CB4B4D-7CA3-9044-876B-883B54F8677D}" type="slidenum">
              <a:rPr lang="de-AT" smtClean="0"/>
              <a:t>12</a:t>
            </a:fld>
            <a:endParaRPr lang="de-AT"/>
          </a:p>
        </p:txBody>
      </p:sp>
    </p:spTree>
    <p:extLst>
      <p:ext uri="{BB962C8B-B14F-4D97-AF65-F5344CB8AC3E}">
        <p14:creationId xmlns:p14="http://schemas.microsoft.com/office/powerpoint/2010/main" val="1670223435"/>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Miteinander: Kooperation</a:t>
            </a:r>
            <a:endParaRPr dirty="0"/>
          </a:p>
        </p:txBody>
      </p:sp>
      <p:sp>
        <p:nvSpPr>
          <p:cNvPr id="2" name="Foliennummernplatzhalter 1">
            <a:extLst>
              <a:ext uri="{FF2B5EF4-FFF2-40B4-BE49-F238E27FC236}">
                <a16:creationId xmlns:a16="http://schemas.microsoft.com/office/drawing/2014/main" id="{8428CA8E-2328-154F-AB20-4CFC96389AA8}"/>
              </a:ext>
            </a:extLst>
          </p:cNvPr>
          <p:cNvSpPr>
            <a:spLocks noGrp="1"/>
          </p:cNvSpPr>
          <p:nvPr>
            <p:ph type="sldNum" sz="quarter" idx="2"/>
          </p:nvPr>
        </p:nvSpPr>
        <p:spPr/>
        <p:txBody>
          <a:bodyPr/>
          <a:lstStyle/>
          <a:p>
            <a:fld id="{86CB4B4D-7CA3-9044-876B-883B54F8677D}" type="slidenum">
              <a:rPr lang="de-AT" smtClean="0"/>
              <a:t>13</a:t>
            </a:fld>
            <a:endParaRPr lang="de-AT"/>
          </a:p>
        </p:txBody>
      </p:sp>
    </p:spTree>
    <p:extLst>
      <p:ext uri="{BB962C8B-B14F-4D97-AF65-F5344CB8AC3E}">
        <p14:creationId xmlns:p14="http://schemas.microsoft.com/office/powerpoint/2010/main" val="15635815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AT" dirty="0"/>
              <a:t>Handelsabkommen – miteinander im Welthandel</a:t>
            </a:r>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69790" y="1912922"/>
            <a:ext cx="11280131" cy="4379026"/>
          </a:xfrm>
        </p:spPr>
        <p:txBody>
          <a:bodyPr/>
          <a:lstStyle/>
          <a:p>
            <a:pPr marL="0" indent="0">
              <a:buNone/>
            </a:pPr>
            <a:r>
              <a:rPr lang="de-AT" sz="2800" b="1" dirty="0">
                <a:latin typeface="Lexend" pitchFamily="2" charset="0"/>
              </a:rPr>
              <a:t>Was ist ein Handelsabkommen?</a:t>
            </a:r>
            <a:r>
              <a:rPr lang="de-AT" sz="2400" dirty="0">
                <a:latin typeface="Lexend" pitchFamily="2" charset="0"/>
              </a:rPr>
              <a:t> </a:t>
            </a:r>
          </a:p>
          <a:p>
            <a:pPr marL="0" indent="0">
              <a:buNone/>
            </a:pPr>
            <a:r>
              <a:rPr lang="de-AT" sz="2400" b="1" dirty="0">
                <a:latin typeface="Lexend" pitchFamily="2" charset="0"/>
              </a:rPr>
              <a:t>= Vertrag zwischen zwei oder mehreren Staaten, um den Handel zu erleichtern</a:t>
            </a:r>
          </a:p>
          <a:p>
            <a:endParaRPr lang="de-AT" dirty="0">
              <a:latin typeface="Lexend" pitchFamily="2" charset="0"/>
            </a:endParaRPr>
          </a:p>
          <a:p>
            <a:pPr marL="0" indent="0">
              <a:buNone/>
            </a:pPr>
            <a:r>
              <a:rPr lang="de-AT" sz="2400" b="1" dirty="0">
                <a:latin typeface="Lexend" pitchFamily="2" charset="0"/>
              </a:rPr>
              <a:t>Ziele:</a:t>
            </a:r>
            <a:endParaRPr lang="de-AT" dirty="0">
              <a:latin typeface="Lexend" pitchFamily="2" charset="0"/>
            </a:endParaRPr>
          </a:p>
          <a:p>
            <a:r>
              <a:rPr lang="de-AT" dirty="0">
                <a:latin typeface="Lexend" pitchFamily="2" charset="0"/>
              </a:rPr>
              <a:t>Regeln vereinheitlichen (z. B. technische Normen)</a:t>
            </a:r>
          </a:p>
          <a:p>
            <a:r>
              <a:rPr lang="de-AT" dirty="0">
                <a:latin typeface="Lexend" pitchFamily="2" charset="0"/>
              </a:rPr>
              <a:t>Handelsbarrieren abbauen (z. B. Zölle senken/abschaffen)</a:t>
            </a:r>
          </a:p>
          <a:p>
            <a:r>
              <a:rPr lang="de-AT" dirty="0">
                <a:latin typeface="Lexend" pitchFamily="2" charset="0"/>
              </a:rPr>
              <a:t>Märkte öffnen (z. B. für Dienstleistungen)</a:t>
            </a:r>
          </a:p>
          <a:p>
            <a:pPr marL="0" indent="0">
              <a:buNone/>
            </a:pPr>
            <a:endParaRPr lang="de-AT" dirty="0"/>
          </a:p>
          <a:p>
            <a:pPr marL="0" indent="0">
              <a:buNone/>
            </a:pPr>
            <a:endParaRPr lang="de-AT" dirty="0"/>
          </a:p>
        </p:txBody>
      </p:sp>
      <p:sp>
        <p:nvSpPr>
          <p:cNvPr id="2" name="Foliennummernplatzhalter 1">
            <a:extLst>
              <a:ext uri="{FF2B5EF4-FFF2-40B4-BE49-F238E27FC236}">
                <a16:creationId xmlns:a16="http://schemas.microsoft.com/office/drawing/2014/main" id="{1F92CBFD-C63F-DB48-A835-99F21F48071F}"/>
              </a:ext>
            </a:extLst>
          </p:cNvPr>
          <p:cNvSpPr>
            <a:spLocks noGrp="1"/>
          </p:cNvSpPr>
          <p:nvPr>
            <p:ph type="sldNum" sz="quarter" idx="2"/>
          </p:nvPr>
        </p:nvSpPr>
        <p:spPr/>
        <p:txBody>
          <a:bodyPr/>
          <a:lstStyle/>
          <a:p>
            <a:fld id="{86CB4B4D-7CA3-9044-876B-883B54F8677D}" type="slidenum">
              <a:rPr lang="de-AT" smtClean="0"/>
              <a:t>14</a:t>
            </a:fld>
            <a:endParaRPr lang="de-AT"/>
          </a:p>
        </p:txBody>
      </p:sp>
    </p:spTree>
    <p:extLst>
      <p:ext uri="{BB962C8B-B14F-4D97-AF65-F5344CB8AC3E}">
        <p14:creationId xmlns:p14="http://schemas.microsoft.com/office/powerpoint/2010/main" val="3371310490"/>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AT" dirty="0"/>
              <a:t>Handelsabkommen – miteinander im Welthandel</a:t>
            </a:r>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7943154" cy="4379026"/>
          </a:xfrm>
        </p:spPr>
        <p:txBody>
          <a:bodyPr>
            <a:normAutofit lnSpcReduction="10000"/>
          </a:bodyPr>
          <a:lstStyle/>
          <a:p>
            <a:pPr marL="0" indent="0">
              <a:buNone/>
            </a:pPr>
            <a:r>
              <a:rPr lang="de-AT" sz="2800" b="1" dirty="0">
                <a:latin typeface="Lexend" pitchFamily="2" charset="0"/>
              </a:rPr>
              <a:t>Arten von Handelsabkommen</a:t>
            </a:r>
            <a:endParaRPr lang="de-AT" sz="2400" dirty="0">
              <a:latin typeface="Lexend" pitchFamily="2" charset="0"/>
            </a:endParaRPr>
          </a:p>
          <a:p>
            <a:pPr marL="0" indent="0">
              <a:buNone/>
            </a:pPr>
            <a:endParaRPr lang="de-AT" dirty="0">
              <a:latin typeface="Lexend" pitchFamily="2" charset="0"/>
            </a:endParaRPr>
          </a:p>
          <a:p>
            <a:r>
              <a:rPr lang="de-AT" b="1" dirty="0">
                <a:latin typeface="Lexend" pitchFamily="2" charset="0"/>
              </a:rPr>
              <a:t>Bilaterale Abkommen: </a:t>
            </a:r>
            <a:r>
              <a:rPr lang="de-AT" dirty="0">
                <a:latin typeface="Lexend" pitchFamily="2" charset="0"/>
              </a:rPr>
              <a:t>zwei Partner (z. B. EU – Kanada / CETA)</a:t>
            </a:r>
          </a:p>
          <a:p>
            <a:r>
              <a:rPr lang="de-AT" b="1" dirty="0">
                <a:latin typeface="Lexend" pitchFamily="2" charset="0"/>
              </a:rPr>
              <a:t>Multilaterale Abkommen: </a:t>
            </a:r>
            <a:r>
              <a:rPr lang="de-AT" dirty="0">
                <a:latin typeface="Lexend" pitchFamily="2" charset="0"/>
              </a:rPr>
              <a:t>mehrere Staaten weltweit (z. B. </a:t>
            </a:r>
            <a:r>
              <a:rPr lang="de-AT" dirty="0" err="1">
                <a:latin typeface="Lexend" pitchFamily="2" charset="0"/>
              </a:rPr>
              <a:t>Mercosur</a:t>
            </a:r>
            <a:r>
              <a:rPr lang="de-AT" dirty="0">
                <a:latin typeface="Lexend" pitchFamily="2" charset="0"/>
              </a:rPr>
              <a:t>)</a:t>
            </a:r>
          </a:p>
          <a:p>
            <a:r>
              <a:rPr lang="de-AT" b="1" dirty="0">
                <a:latin typeface="Lexend" pitchFamily="2" charset="0"/>
              </a:rPr>
              <a:t>Freihandelsabkommen: </a:t>
            </a:r>
            <a:r>
              <a:rPr lang="de-AT" dirty="0">
                <a:latin typeface="Lexend" pitchFamily="2" charset="0"/>
              </a:rPr>
              <a:t>Ziel ist es Handelsbarrieren zu reduzieren und ggf. gemeinsame Standards zu erarbeiten.</a:t>
            </a:r>
          </a:p>
          <a:p>
            <a:r>
              <a:rPr lang="de-AT" b="1" dirty="0">
                <a:latin typeface="Lexend" pitchFamily="2" charset="0"/>
              </a:rPr>
              <a:t>Zollunion:</a:t>
            </a:r>
            <a:r>
              <a:rPr lang="de-AT" dirty="0">
                <a:latin typeface="Lexend" pitchFamily="2" charset="0"/>
              </a:rPr>
              <a:t> Abschaffung von Zöllen im gemeinsamen Binnenmarkt (z. B. Europäische Union)</a:t>
            </a:r>
          </a:p>
          <a:p>
            <a:r>
              <a:rPr lang="de-AT" b="1" dirty="0">
                <a:latin typeface="Lexend" pitchFamily="2" charset="0"/>
              </a:rPr>
              <a:t>Wirtschaftspartnerschaftsabkommen</a:t>
            </a:r>
            <a:r>
              <a:rPr lang="de-AT" dirty="0">
                <a:latin typeface="Lexend" pitchFamily="2" charset="0"/>
              </a:rPr>
              <a:t>: gehen oft über reinen Handel hinaus und beinhalten z. B. auch Maßnahmen im Umweltschutz</a:t>
            </a:r>
          </a:p>
        </p:txBody>
      </p:sp>
      <p:pic>
        <p:nvPicPr>
          <p:cNvPr id="3" name="Grafik 2" descr="Ein Bild, das Kleidung, Person, Zeichnung, Menschliches Gesicht enthält.&#10;&#10;Automatisch generierte Beschreibung">
            <a:extLst>
              <a:ext uri="{FF2B5EF4-FFF2-40B4-BE49-F238E27FC236}">
                <a16:creationId xmlns:a16="http://schemas.microsoft.com/office/drawing/2014/main" id="{129913D8-2E0B-E240-9350-ED2F9D1E2E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2900" y="3294185"/>
            <a:ext cx="3810000" cy="2930769"/>
          </a:xfrm>
          <a:prstGeom prst="rect">
            <a:avLst/>
          </a:prstGeom>
        </p:spPr>
      </p:pic>
      <p:sp>
        <p:nvSpPr>
          <p:cNvPr id="2" name="Foliennummernplatzhalter 1">
            <a:extLst>
              <a:ext uri="{FF2B5EF4-FFF2-40B4-BE49-F238E27FC236}">
                <a16:creationId xmlns:a16="http://schemas.microsoft.com/office/drawing/2014/main" id="{5607A8E2-A370-5945-B307-8D8ED554746A}"/>
              </a:ext>
            </a:extLst>
          </p:cNvPr>
          <p:cNvSpPr>
            <a:spLocks noGrp="1"/>
          </p:cNvSpPr>
          <p:nvPr>
            <p:ph type="sldNum" sz="quarter" idx="2"/>
          </p:nvPr>
        </p:nvSpPr>
        <p:spPr/>
        <p:txBody>
          <a:bodyPr/>
          <a:lstStyle/>
          <a:p>
            <a:fld id="{86CB4B4D-7CA3-9044-876B-883B54F8677D}" type="slidenum">
              <a:rPr lang="de-AT" smtClean="0"/>
              <a:t>15</a:t>
            </a:fld>
            <a:endParaRPr lang="de-AT"/>
          </a:p>
        </p:txBody>
      </p:sp>
    </p:spTree>
    <p:extLst>
      <p:ext uri="{BB962C8B-B14F-4D97-AF65-F5344CB8AC3E}">
        <p14:creationId xmlns:p14="http://schemas.microsoft.com/office/powerpoint/2010/main" val="1517222099"/>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AT" dirty="0"/>
              <a:t>Handelsabkommen – miteinander im Welthandel</a:t>
            </a:r>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8939615" cy="4379026"/>
          </a:xfrm>
        </p:spPr>
        <p:txBody>
          <a:bodyPr>
            <a:normAutofit lnSpcReduction="10000"/>
          </a:bodyPr>
          <a:lstStyle/>
          <a:p>
            <a:pPr marL="0" indent="0">
              <a:buNone/>
            </a:pPr>
            <a:r>
              <a:rPr lang="de-AT" sz="2800" b="1" dirty="0">
                <a:latin typeface="Lexend" pitchFamily="2" charset="0"/>
              </a:rPr>
              <a:t>Beispiele aktueller Handelsabkommen</a:t>
            </a:r>
            <a:endParaRPr lang="de-AT" sz="2400" dirty="0">
              <a:latin typeface="Lexend" pitchFamily="2" charset="0"/>
            </a:endParaRPr>
          </a:p>
          <a:p>
            <a:pPr marL="0" indent="0">
              <a:buNone/>
            </a:pPr>
            <a:endParaRPr lang="de-AT" dirty="0">
              <a:latin typeface="Lexend" pitchFamily="2" charset="0"/>
            </a:endParaRPr>
          </a:p>
          <a:p>
            <a:r>
              <a:rPr lang="de-AT" b="1" dirty="0">
                <a:latin typeface="Lexend" pitchFamily="2" charset="0"/>
              </a:rPr>
              <a:t>EU:</a:t>
            </a:r>
            <a:r>
              <a:rPr lang="de-AT" dirty="0">
                <a:latin typeface="Lexend" pitchFamily="2" charset="0"/>
              </a:rPr>
              <a:t> Zollunion und gemeinsamer Binnenmarkt</a:t>
            </a:r>
            <a:endParaRPr lang="de-AT" b="1" dirty="0">
              <a:latin typeface="Lexend" pitchFamily="2" charset="0"/>
            </a:endParaRPr>
          </a:p>
          <a:p>
            <a:r>
              <a:rPr lang="de-AT" b="1" dirty="0" err="1">
                <a:latin typeface="Lexend" pitchFamily="2" charset="0"/>
              </a:rPr>
              <a:t>AfCFTA</a:t>
            </a:r>
            <a:r>
              <a:rPr lang="de-AT" b="1" dirty="0">
                <a:latin typeface="Lexend" pitchFamily="2" charset="0"/>
              </a:rPr>
              <a:t> (Afrikanische Union): </a:t>
            </a:r>
            <a:r>
              <a:rPr lang="de-AT" dirty="0">
                <a:latin typeface="Lexend" pitchFamily="2" charset="0"/>
              </a:rPr>
              <a:t>Abbau von Zöllen, Förderung des innerafrikanischen Handels, Schaffung eines gemeinsamen Marktes</a:t>
            </a:r>
          </a:p>
          <a:p>
            <a:r>
              <a:rPr lang="de-AT" b="1" dirty="0">
                <a:latin typeface="Lexend" pitchFamily="2" charset="0"/>
              </a:rPr>
              <a:t>CETA (EU – Kanada): </a:t>
            </a:r>
            <a:r>
              <a:rPr lang="de-AT" dirty="0">
                <a:latin typeface="Lexend" pitchFamily="2" charset="0"/>
              </a:rPr>
              <a:t>senkt Zölle, öffnet Märkte für Dienstleistungen</a:t>
            </a:r>
          </a:p>
          <a:p>
            <a:r>
              <a:rPr lang="de-AT" b="1" dirty="0">
                <a:latin typeface="Lexend" pitchFamily="2" charset="0"/>
              </a:rPr>
              <a:t>MERCOSUR (EU – Südamerika):</a:t>
            </a:r>
            <a:r>
              <a:rPr lang="de-AT" dirty="0">
                <a:latin typeface="Lexend" pitchFamily="2" charset="0"/>
              </a:rPr>
              <a:t> Landwirtschaft und Industrie im Zentrum (z. B. brasilianisches Rindfleisch in Europa)</a:t>
            </a:r>
          </a:p>
          <a:p>
            <a:r>
              <a:rPr lang="de-AT" b="1" dirty="0">
                <a:latin typeface="Lexend" pitchFamily="2" charset="0"/>
              </a:rPr>
              <a:t>USMCA (früher NAFTA / USA – Kanada – Mexiko)</a:t>
            </a:r>
            <a:r>
              <a:rPr lang="de-AT" dirty="0">
                <a:latin typeface="Lexend" pitchFamily="2" charset="0"/>
              </a:rPr>
              <a:t>: regelt Handelsbeziehungen in Nordamerika (z. B. einfacher Verkauf von US-Milchprodukten in Kanada)</a:t>
            </a:r>
          </a:p>
          <a:p>
            <a:r>
              <a:rPr lang="de-AT" b="1" dirty="0">
                <a:latin typeface="Lexend" pitchFamily="2" charset="0"/>
              </a:rPr>
              <a:t>RCEP: </a:t>
            </a:r>
            <a:r>
              <a:rPr lang="de-AT" dirty="0">
                <a:latin typeface="Lexend" pitchFamily="2" charset="0"/>
              </a:rPr>
              <a:t>Handelsabkommen zwischen asiatischen Ländern wie China, Japan und Südkorea (z. B. günstigere Produktion von Smartphones)</a:t>
            </a:r>
          </a:p>
          <a:p>
            <a:endParaRPr lang="de-AT" dirty="0"/>
          </a:p>
        </p:txBody>
      </p:sp>
      <p:pic>
        <p:nvPicPr>
          <p:cNvPr id="6" name="Grafik 5" descr="Ein Bild, das Design enthält.&#10;&#10;Automatisch generierte Beschreibung mit mittlerer Zuverlässigkeit">
            <a:extLst>
              <a:ext uri="{FF2B5EF4-FFF2-40B4-BE49-F238E27FC236}">
                <a16:creationId xmlns:a16="http://schemas.microsoft.com/office/drawing/2014/main" id="{6D9B08BC-004F-2647-BB55-B1B1EA4998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53440" y="2656025"/>
            <a:ext cx="2387991" cy="2653323"/>
          </a:xfrm>
          <a:prstGeom prst="rect">
            <a:avLst/>
          </a:prstGeom>
        </p:spPr>
      </p:pic>
      <p:sp>
        <p:nvSpPr>
          <p:cNvPr id="2" name="Foliennummernplatzhalter 1">
            <a:extLst>
              <a:ext uri="{FF2B5EF4-FFF2-40B4-BE49-F238E27FC236}">
                <a16:creationId xmlns:a16="http://schemas.microsoft.com/office/drawing/2014/main" id="{B764D1F8-DF0D-8A41-93B0-C20FD8423253}"/>
              </a:ext>
            </a:extLst>
          </p:cNvPr>
          <p:cNvSpPr>
            <a:spLocks noGrp="1"/>
          </p:cNvSpPr>
          <p:nvPr>
            <p:ph type="sldNum" sz="quarter" idx="2"/>
          </p:nvPr>
        </p:nvSpPr>
        <p:spPr/>
        <p:txBody>
          <a:bodyPr/>
          <a:lstStyle/>
          <a:p>
            <a:fld id="{86CB4B4D-7CA3-9044-876B-883B54F8677D}" type="slidenum">
              <a:rPr lang="de-AT" smtClean="0"/>
              <a:t>16</a:t>
            </a:fld>
            <a:endParaRPr lang="de-AT"/>
          </a:p>
        </p:txBody>
      </p:sp>
    </p:spTree>
    <p:extLst>
      <p:ext uri="{BB962C8B-B14F-4D97-AF65-F5344CB8AC3E}">
        <p14:creationId xmlns:p14="http://schemas.microsoft.com/office/powerpoint/2010/main" val="205406513"/>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AT" dirty="0"/>
              <a:t>Handelsabkommen – miteinander im Welthandel</a:t>
            </a:r>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9356371" cy="4379026"/>
          </a:xfrm>
        </p:spPr>
        <p:txBody>
          <a:bodyPr>
            <a:normAutofit fontScale="92500" lnSpcReduction="10000"/>
          </a:bodyPr>
          <a:lstStyle/>
          <a:p>
            <a:pPr marL="0" indent="0">
              <a:buNone/>
            </a:pPr>
            <a:r>
              <a:rPr lang="de-AT" sz="2800" b="1" dirty="0">
                <a:latin typeface="Lexend" pitchFamily="2" charset="0"/>
              </a:rPr>
              <a:t>Handelsabkommen im Austausch </a:t>
            </a:r>
            <a:r>
              <a:rPr lang="de-AT" sz="2800" dirty="0">
                <a:latin typeface="Lexend" pitchFamily="2" charset="0"/>
              </a:rPr>
              <a:t>(</a:t>
            </a:r>
            <a:r>
              <a:rPr lang="de-AT" sz="2800" i="1" dirty="0">
                <a:latin typeface="Lexend" pitchFamily="2" charset="0"/>
              </a:rPr>
              <a:t>Gruppenarbeit, 4 Personen</a:t>
            </a:r>
            <a:r>
              <a:rPr lang="de-AT" sz="2800" dirty="0">
                <a:latin typeface="Lexend" pitchFamily="2" charset="0"/>
              </a:rPr>
              <a:t>)</a:t>
            </a:r>
            <a:endParaRPr lang="de-AT" sz="2400" dirty="0">
              <a:latin typeface="Lexend" pitchFamily="2" charset="0"/>
            </a:endParaRPr>
          </a:p>
          <a:p>
            <a:pPr marL="0" indent="0">
              <a:buNone/>
            </a:pPr>
            <a:endParaRPr lang="de-AT" dirty="0">
              <a:latin typeface="Lexend" pitchFamily="2" charset="0"/>
            </a:endParaRPr>
          </a:p>
          <a:p>
            <a:pPr marL="0" indent="0">
              <a:lnSpc>
                <a:spcPct val="150000"/>
              </a:lnSpc>
              <a:buNone/>
            </a:pPr>
            <a:r>
              <a:rPr lang="de-AT" b="1" dirty="0">
                <a:latin typeface="Lexend" pitchFamily="2" charset="0"/>
              </a:rPr>
              <a:t>1. 	</a:t>
            </a:r>
            <a:r>
              <a:rPr lang="de-AT" dirty="0">
                <a:latin typeface="Lexend" pitchFamily="2" charset="0"/>
              </a:rPr>
              <a:t>Handelsabkommen in Einzelarbeit kennenlernen</a:t>
            </a:r>
            <a:endParaRPr lang="de-AT" b="1" dirty="0">
              <a:latin typeface="Lexend" pitchFamily="2" charset="0"/>
            </a:endParaRPr>
          </a:p>
          <a:p>
            <a:pPr marL="0" indent="0">
              <a:lnSpc>
                <a:spcPct val="150000"/>
              </a:lnSpc>
              <a:buNone/>
            </a:pPr>
            <a:r>
              <a:rPr lang="de-AT" b="1" dirty="0">
                <a:latin typeface="Lexend" pitchFamily="2" charset="0"/>
              </a:rPr>
              <a:t>2.	</a:t>
            </a:r>
            <a:r>
              <a:rPr lang="de-AT" dirty="0">
                <a:latin typeface="Lexend" pitchFamily="2" charset="0"/>
              </a:rPr>
              <a:t>Austausch über Handelsabkommen (M10-M18) in der Gruppe 		und Erstellen eines Lernplakates (M19)</a:t>
            </a:r>
            <a:endParaRPr lang="de-AT" b="1" dirty="0">
              <a:latin typeface="Lexend" pitchFamily="2" charset="0"/>
            </a:endParaRPr>
          </a:p>
          <a:p>
            <a:pPr marL="0" indent="0">
              <a:lnSpc>
                <a:spcPct val="150000"/>
              </a:lnSpc>
              <a:buNone/>
            </a:pPr>
            <a:r>
              <a:rPr lang="de-AT" b="1" dirty="0">
                <a:latin typeface="Lexend" pitchFamily="2" charset="0"/>
              </a:rPr>
              <a:t>3. 	</a:t>
            </a:r>
            <a:r>
              <a:rPr lang="de-AT" dirty="0">
                <a:latin typeface="Lexend" pitchFamily="2" charset="0"/>
              </a:rPr>
              <a:t>Galerie-Rundgang: Kurzvorstellung eures Handelsabkommens</a:t>
            </a:r>
          </a:p>
          <a:p>
            <a:pPr marL="0" indent="0">
              <a:buNone/>
            </a:pPr>
            <a:endParaRPr lang="de-AT" dirty="0"/>
          </a:p>
          <a:p>
            <a:pPr marL="0" indent="0">
              <a:buNone/>
            </a:pPr>
            <a:endParaRPr lang="de-AT" b="1" dirty="0"/>
          </a:p>
          <a:p>
            <a:pPr marL="0" indent="0" algn="r">
              <a:buNone/>
            </a:pPr>
            <a:r>
              <a:rPr lang="de-AT" b="1" dirty="0"/>
              <a:t>Ziel:</a:t>
            </a:r>
            <a:r>
              <a:rPr lang="de-AT" dirty="0"/>
              <a:t> Handelsabkommen erklären / Chancen und Risiken benennen</a:t>
            </a:r>
          </a:p>
          <a:p>
            <a:endParaRPr lang="de-AT" dirty="0"/>
          </a:p>
        </p:txBody>
      </p:sp>
      <p:sp>
        <p:nvSpPr>
          <p:cNvPr id="2" name="Foliennummernplatzhalter 1">
            <a:extLst>
              <a:ext uri="{FF2B5EF4-FFF2-40B4-BE49-F238E27FC236}">
                <a16:creationId xmlns:a16="http://schemas.microsoft.com/office/drawing/2014/main" id="{86C8EB20-50F0-F24B-AC56-4FDD6518D140}"/>
              </a:ext>
            </a:extLst>
          </p:cNvPr>
          <p:cNvSpPr>
            <a:spLocks noGrp="1"/>
          </p:cNvSpPr>
          <p:nvPr>
            <p:ph type="sldNum" sz="quarter" idx="2"/>
          </p:nvPr>
        </p:nvSpPr>
        <p:spPr/>
        <p:txBody>
          <a:bodyPr/>
          <a:lstStyle/>
          <a:p>
            <a:fld id="{86CB4B4D-7CA3-9044-876B-883B54F8677D}" type="slidenum">
              <a:rPr lang="de-AT" smtClean="0"/>
              <a:t>17</a:t>
            </a:fld>
            <a:endParaRPr lang="de-AT"/>
          </a:p>
        </p:txBody>
      </p:sp>
    </p:spTree>
    <p:extLst>
      <p:ext uri="{BB962C8B-B14F-4D97-AF65-F5344CB8AC3E}">
        <p14:creationId xmlns:p14="http://schemas.microsoft.com/office/powerpoint/2010/main" val="844180455"/>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AT" dirty="0"/>
              <a:t>Handelsabkommen – miteinander im Welthandel</a:t>
            </a:r>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marL="0" indent="0">
              <a:buNone/>
            </a:pPr>
            <a:r>
              <a:rPr lang="de-AT" sz="2800" b="1" dirty="0"/>
              <a:t>Warum gibt es Handelsabkommen?</a:t>
            </a:r>
            <a:r>
              <a:rPr lang="de-AT" sz="2400" dirty="0"/>
              <a:t> </a:t>
            </a:r>
          </a:p>
          <a:p>
            <a:pPr marL="0" indent="0">
              <a:buNone/>
            </a:pPr>
            <a:endParaRPr lang="de-AT" dirty="0"/>
          </a:p>
          <a:p>
            <a:pPr marL="0" indent="0">
              <a:buNone/>
            </a:pPr>
            <a:r>
              <a:rPr lang="de-AT" sz="2400" b="1" dirty="0"/>
              <a:t>Vorteile für beteiligte Länder:</a:t>
            </a:r>
            <a:endParaRPr lang="de-AT" dirty="0"/>
          </a:p>
          <a:p>
            <a:r>
              <a:rPr lang="de-AT" dirty="0"/>
              <a:t>mehr Waren und Dienstleistungen verfügbar</a:t>
            </a:r>
          </a:p>
          <a:p>
            <a:r>
              <a:rPr lang="de-AT" dirty="0"/>
              <a:t>Erleichterung von Export/Import für Unternehmen</a:t>
            </a:r>
          </a:p>
          <a:p>
            <a:r>
              <a:rPr lang="de-AT" dirty="0"/>
              <a:t>mehr Wettbewerb (oft günstigere Preise)</a:t>
            </a:r>
          </a:p>
          <a:p>
            <a:pPr marL="0" indent="0">
              <a:buNone/>
            </a:pPr>
            <a:endParaRPr lang="de-AT" dirty="0"/>
          </a:p>
          <a:p>
            <a:pPr marL="0" indent="0">
              <a:buNone/>
            </a:pPr>
            <a:r>
              <a:rPr lang="de-AT" sz="2400" b="1" dirty="0"/>
              <a:t>Gesellschaftlicher Nutzen:</a:t>
            </a:r>
            <a:endParaRPr lang="de-AT" dirty="0"/>
          </a:p>
          <a:p>
            <a:r>
              <a:rPr lang="de-AT" dirty="0"/>
              <a:t>Schaffung von Arbeitsplätzen</a:t>
            </a:r>
          </a:p>
          <a:p>
            <a:r>
              <a:rPr lang="de-AT" dirty="0"/>
              <a:t>Zugang zu neuen Gütern und Technologien</a:t>
            </a:r>
          </a:p>
        </p:txBody>
      </p:sp>
      <p:sp>
        <p:nvSpPr>
          <p:cNvPr id="2" name="Foliennummernplatzhalter 1">
            <a:extLst>
              <a:ext uri="{FF2B5EF4-FFF2-40B4-BE49-F238E27FC236}">
                <a16:creationId xmlns:a16="http://schemas.microsoft.com/office/drawing/2014/main" id="{D320E378-B6BD-D14B-8A94-910F393D3971}"/>
              </a:ext>
            </a:extLst>
          </p:cNvPr>
          <p:cNvSpPr>
            <a:spLocks noGrp="1"/>
          </p:cNvSpPr>
          <p:nvPr>
            <p:ph type="sldNum" sz="quarter" idx="2"/>
          </p:nvPr>
        </p:nvSpPr>
        <p:spPr/>
        <p:txBody>
          <a:bodyPr/>
          <a:lstStyle/>
          <a:p>
            <a:fld id="{86CB4B4D-7CA3-9044-876B-883B54F8677D}" type="slidenum">
              <a:rPr lang="de-AT" smtClean="0"/>
              <a:t>18</a:t>
            </a:fld>
            <a:endParaRPr lang="de-AT"/>
          </a:p>
        </p:txBody>
      </p:sp>
    </p:spTree>
    <p:extLst>
      <p:ext uri="{BB962C8B-B14F-4D97-AF65-F5344CB8AC3E}">
        <p14:creationId xmlns:p14="http://schemas.microsoft.com/office/powerpoint/2010/main" val="1962269508"/>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AT" dirty="0"/>
              <a:t>Handelsabkommen – miteinander im Welthandel</a:t>
            </a:r>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9790710" cy="4379026"/>
          </a:xfrm>
        </p:spPr>
        <p:txBody>
          <a:bodyPr>
            <a:normAutofit/>
          </a:bodyPr>
          <a:lstStyle/>
          <a:p>
            <a:pPr marL="0" indent="0">
              <a:buNone/>
            </a:pPr>
            <a:r>
              <a:rPr lang="de-AT" sz="2800" b="1" dirty="0">
                <a:latin typeface="Lexend" pitchFamily="2" charset="0"/>
              </a:rPr>
              <a:t>Welche Nachteile können Handelsabkommen haben?</a:t>
            </a:r>
            <a:r>
              <a:rPr lang="de-AT" sz="2400" dirty="0">
                <a:latin typeface="Lexend" pitchFamily="2" charset="0"/>
              </a:rPr>
              <a:t> </a:t>
            </a:r>
          </a:p>
          <a:p>
            <a:pPr marL="0" indent="0">
              <a:buNone/>
            </a:pPr>
            <a:endParaRPr lang="de-AT" dirty="0"/>
          </a:p>
          <a:p>
            <a:pPr marL="0" indent="0">
              <a:buNone/>
            </a:pPr>
            <a:r>
              <a:rPr lang="de-AT" sz="2400" b="1" dirty="0">
                <a:latin typeface="Lexend" pitchFamily="2" charset="0"/>
              </a:rPr>
              <a:t>Wirtschaftlich:</a:t>
            </a:r>
            <a:endParaRPr lang="de-AT" dirty="0">
              <a:latin typeface="Lexend" pitchFamily="2" charset="0"/>
            </a:endParaRPr>
          </a:p>
          <a:p>
            <a:r>
              <a:rPr lang="de-AT" b="1" dirty="0">
                <a:latin typeface="Lexend" pitchFamily="2" charset="0"/>
              </a:rPr>
              <a:t>Ungleiche Vorteile / Machtverteilung </a:t>
            </a:r>
            <a:r>
              <a:rPr lang="de-AT" dirty="0">
                <a:latin typeface="Lexend" pitchFamily="2" charset="0"/>
              </a:rPr>
              <a:t>möglich: Stärkere Volkswirtschaften profitieren – schwächere Partner sind abhängig.</a:t>
            </a:r>
          </a:p>
          <a:p>
            <a:r>
              <a:rPr lang="de-AT" b="1" dirty="0">
                <a:latin typeface="Lexend" pitchFamily="2" charset="0"/>
              </a:rPr>
              <a:t>Kleinere, lokale Unternehmen </a:t>
            </a:r>
            <a:r>
              <a:rPr lang="de-AT" dirty="0">
                <a:latin typeface="Lexend" pitchFamily="2" charset="0"/>
              </a:rPr>
              <a:t>können mit internationalen Konzernen nicht mithalten. Handelsabkommen wird vielleicht von Bevölkerung nicht gutgeheißen.</a:t>
            </a:r>
          </a:p>
          <a:p>
            <a:r>
              <a:rPr lang="de-AT" b="1" dirty="0">
                <a:latin typeface="Lexend" pitchFamily="2" charset="0"/>
              </a:rPr>
              <a:t>Abhängigkeiten</a:t>
            </a:r>
            <a:r>
              <a:rPr lang="de-AT" dirty="0">
                <a:latin typeface="Lexend" pitchFamily="2" charset="0"/>
              </a:rPr>
              <a:t> von Lieferketten: Störungen / politische Konflikte wirken sich schneller aus.</a:t>
            </a:r>
          </a:p>
          <a:p>
            <a:pPr marL="0" indent="0">
              <a:buNone/>
            </a:pPr>
            <a:endParaRPr lang="de-AT" dirty="0"/>
          </a:p>
        </p:txBody>
      </p:sp>
      <p:sp>
        <p:nvSpPr>
          <p:cNvPr id="2" name="Foliennummernplatzhalter 1">
            <a:extLst>
              <a:ext uri="{FF2B5EF4-FFF2-40B4-BE49-F238E27FC236}">
                <a16:creationId xmlns:a16="http://schemas.microsoft.com/office/drawing/2014/main" id="{BCEA1B48-FC85-A748-A539-30C130323C3B}"/>
              </a:ext>
            </a:extLst>
          </p:cNvPr>
          <p:cNvSpPr>
            <a:spLocks noGrp="1"/>
          </p:cNvSpPr>
          <p:nvPr>
            <p:ph type="sldNum" sz="quarter" idx="2"/>
          </p:nvPr>
        </p:nvSpPr>
        <p:spPr/>
        <p:txBody>
          <a:bodyPr/>
          <a:lstStyle/>
          <a:p>
            <a:fld id="{86CB4B4D-7CA3-9044-876B-883B54F8677D}" type="slidenum">
              <a:rPr lang="de-AT" smtClean="0"/>
              <a:t>19</a:t>
            </a:fld>
            <a:endParaRPr lang="de-AT"/>
          </a:p>
        </p:txBody>
      </p:sp>
    </p:spTree>
    <p:extLst>
      <p:ext uri="{BB962C8B-B14F-4D97-AF65-F5344CB8AC3E}">
        <p14:creationId xmlns:p14="http://schemas.microsoft.com/office/powerpoint/2010/main" val="271691391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EEF5FE-7070-85C9-472A-452919CBC0F7}"/>
              </a:ext>
            </a:extLst>
          </p:cNvPr>
          <p:cNvSpPr>
            <a:spLocks noGrp="1"/>
          </p:cNvSpPr>
          <p:nvPr>
            <p:ph type="title"/>
          </p:nvPr>
        </p:nvSpPr>
        <p:spPr/>
        <p:txBody>
          <a:bodyPr/>
          <a:lstStyle/>
          <a:p>
            <a:r>
              <a:rPr lang="de-AT" dirty="0"/>
              <a:t>Wer entscheidet hier?</a:t>
            </a:r>
          </a:p>
        </p:txBody>
      </p:sp>
      <p:sp>
        <p:nvSpPr>
          <p:cNvPr id="4" name="Foliennummernplatzhalter 3">
            <a:extLst>
              <a:ext uri="{FF2B5EF4-FFF2-40B4-BE49-F238E27FC236}">
                <a16:creationId xmlns:a16="http://schemas.microsoft.com/office/drawing/2014/main" id="{B785A2A2-B654-F850-C39F-10917333DBCC}"/>
              </a:ext>
            </a:extLst>
          </p:cNvPr>
          <p:cNvSpPr>
            <a:spLocks noGrp="1"/>
          </p:cNvSpPr>
          <p:nvPr>
            <p:ph type="sldNum" sz="quarter" idx="2"/>
          </p:nvPr>
        </p:nvSpPr>
        <p:spPr/>
        <p:txBody>
          <a:bodyPr/>
          <a:lstStyle/>
          <a:p>
            <a:fld id="{86CB4B4D-7CA3-9044-876B-883B54F8677D}" type="slidenum">
              <a:rPr lang="de-AT" smtClean="0"/>
              <a:t>2</a:t>
            </a:fld>
            <a:endParaRPr lang="de-AT"/>
          </a:p>
        </p:txBody>
      </p:sp>
      <p:sp>
        <p:nvSpPr>
          <p:cNvPr id="5" name="Rectangle 1">
            <a:extLst>
              <a:ext uri="{FF2B5EF4-FFF2-40B4-BE49-F238E27FC236}">
                <a16:creationId xmlns:a16="http://schemas.microsoft.com/office/drawing/2014/main" id="{CEC57961-784C-AAF8-B937-1922AB93F34B}"/>
              </a:ext>
            </a:extLst>
          </p:cNvPr>
          <p:cNvSpPr>
            <a:spLocks noGrp="1" noChangeArrowheads="1"/>
          </p:cNvSpPr>
          <p:nvPr>
            <p:ph type="body" idx="1"/>
          </p:nvPr>
        </p:nvSpPr>
        <p:spPr bwMode="auto">
          <a:xfrm>
            <a:off x="367227" y="1417859"/>
            <a:ext cx="11181266" cy="3351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lnSpc>
                <a:spcPct val="150000"/>
              </a:lnSpc>
              <a:spcBef>
                <a:spcPct val="0"/>
              </a:spcBef>
              <a:spcAft>
                <a:spcPct val="0"/>
              </a:spcAft>
              <a:buSzTx/>
            </a:pPr>
            <a:r>
              <a:rPr kumimoji="0" lang="de-DE" altLang="de-DE" sz="2400" b="0" u="none" strike="noStrike" cap="none" normalizeH="0" baseline="0" dirty="0">
                <a:ln>
                  <a:noFill/>
                </a:ln>
                <a:solidFill>
                  <a:schemeClr val="tx1"/>
                </a:solidFill>
                <a:effectLst/>
                <a:latin typeface="Lexend" pitchFamily="2" charset="0"/>
              </a:rPr>
              <a:t>Du willst länger draußen bleiben, aber du darfst nicht.</a:t>
            </a:r>
          </a:p>
          <a:p>
            <a:pPr eaLnBrk="0" fontAlgn="base" hangingPunct="0">
              <a:lnSpc>
                <a:spcPct val="150000"/>
              </a:lnSpc>
              <a:spcBef>
                <a:spcPct val="0"/>
              </a:spcBef>
              <a:spcAft>
                <a:spcPct val="0"/>
              </a:spcAft>
              <a:buSzTx/>
            </a:pPr>
            <a:r>
              <a:rPr kumimoji="0" lang="de-DE" altLang="de-DE" sz="2400" b="0" u="none" strike="noStrike" cap="none" normalizeH="0" baseline="0" dirty="0">
                <a:ln>
                  <a:noFill/>
                </a:ln>
                <a:solidFill>
                  <a:schemeClr val="tx1"/>
                </a:solidFill>
                <a:effectLst/>
                <a:latin typeface="Lexend" pitchFamily="2" charset="0"/>
              </a:rPr>
              <a:t>Im Klassenzimmer sagt eine Person, wo ihr sitzt.</a:t>
            </a:r>
          </a:p>
          <a:p>
            <a:pPr eaLnBrk="0" fontAlgn="base" hangingPunct="0">
              <a:lnSpc>
                <a:spcPct val="150000"/>
              </a:lnSpc>
              <a:spcBef>
                <a:spcPct val="0"/>
              </a:spcBef>
              <a:spcAft>
                <a:spcPct val="0"/>
              </a:spcAft>
              <a:buSzTx/>
            </a:pPr>
            <a:r>
              <a:rPr kumimoji="0" lang="de-DE" altLang="de-DE" sz="2400" b="0" u="none" strike="noStrike" cap="none" normalizeH="0" baseline="0" dirty="0">
                <a:ln>
                  <a:noFill/>
                </a:ln>
                <a:solidFill>
                  <a:schemeClr val="tx1"/>
                </a:solidFill>
                <a:effectLst/>
                <a:latin typeface="Lexend" pitchFamily="2" charset="0"/>
              </a:rPr>
              <a:t>Auf TikTok erscheinen plötzlich Videos, nach denen du nicht gesucht hast.</a:t>
            </a:r>
          </a:p>
          <a:p>
            <a:pPr eaLnBrk="0" fontAlgn="base" hangingPunct="0">
              <a:lnSpc>
                <a:spcPct val="150000"/>
              </a:lnSpc>
              <a:spcBef>
                <a:spcPct val="0"/>
              </a:spcBef>
              <a:spcAft>
                <a:spcPct val="0"/>
              </a:spcAft>
              <a:buSzTx/>
            </a:pPr>
            <a:r>
              <a:rPr kumimoji="0" lang="de-DE" altLang="de-DE" sz="2400" b="0" u="none" strike="noStrike" cap="none" normalizeH="0" baseline="0" dirty="0">
                <a:ln>
                  <a:noFill/>
                </a:ln>
                <a:solidFill>
                  <a:schemeClr val="tx1"/>
                </a:solidFill>
                <a:effectLst/>
                <a:latin typeface="Lexend" pitchFamily="2" charset="0"/>
              </a:rPr>
              <a:t>Im Gruppenchat der Klasse darf nicht </a:t>
            </a:r>
            <a:r>
              <a:rPr kumimoji="0" lang="de-DE" altLang="de-DE" sz="2400" b="0" u="none" strike="noStrike" cap="none" normalizeH="0" baseline="0" dirty="0" err="1">
                <a:ln>
                  <a:noFill/>
                </a:ln>
                <a:solidFill>
                  <a:schemeClr val="tx1"/>
                </a:solidFill>
                <a:effectLst/>
                <a:latin typeface="Lexend" pitchFamily="2" charset="0"/>
              </a:rPr>
              <a:t>jede:r</a:t>
            </a:r>
            <a:r>
              <a:rPr kumimoji="0" lang="de-DE" altLang="de-DE" sz="2400" b="0" u="none" strike="noStrike" cap="none" normalizeH="0" baseline="0" dirty="0">
                <a:ln>
                  <a:noFill/>
                </a:ln>
                <a:solidFill>
                  <a:schemeClr val="tx1"/>
                </a:solidFill>
                <a:effectLst/>
                <a:latin typeface="Lexend" pitchFamily="2" charset="0"/>
              </a:rPr>
              <a:t> andere Personen hinzufügen. </a:t>
            </a:r>
          </a:p>
          <a:p>
            <a:pPr eaLnBrk="0" fontAlgn="base" hangingPunct="0">
              <a:lnSpc>
                <a:spcPct val="150000"/>
              </a:lnSpc>
              <a:spcBef>
                <a:spcPct val="0"/>
              </a:spcBef>
              <a:spcAft>
                <a:spcPct val="0"/>
              </a:spcAft>
              <a:buSzTx/>
            </a:pPr>
            <a:r>
              <a:rPr lang="de-DE" altLang="de-DE" sz="2400" dirty="0">
                <a:solidFill>
                  <a:schemeClr val="tx1"/>
                </a:solidFill>
                <a:latin typeface="Lexend" pitchFamily="2" charset="0"/>
              </a:rPr>
              <a:t>…</a:t>
            </a:r>
            <a:endParaRPr kumimoji="0" lang="de-DE" altLang="de-DE" sz="2400" b="0" u="none" strike="noStrike" cap="none" normalizeH="0" baseline="0" dirty="0">
              <a:ln>
                <a:noFill/>
              </a:ln>
              <a:solidFill>
                <a:schemeClr val="tx1"/>
              </a:solidFill>
              <a:effectLst/>
              <a:latin typeface="Lexend" pitchFamily="2" charset="0"/>
            </a:endParaRPr>
          </a:p>
          <a:p>
            <a:pPr marL="0" indent="0" eaLnBrk="0" fontAlgn="base" hangingPunct="0">
              <a:lnSpc>
                <a:spcPct val="150000"/>
              </a:lnSpc>
              <a:spcBef>
                <a:spcPct val="0"/>
              </a:spcBef>
              <a:spcAft>
                <a:spcPct val="0"/>
              </a:spcAft>
              <a:buSzTx/>
              <a:buNone/>
            </a:pPr>
            <a:endParaRPr kumimoji="0" lang="de-DE" altLang="de-DE" sz="2400" b="0" u="none" strike="noStrike" cap="none" normalizeH="0" baseline="0" dirty="0">
              <a:ln>
                <a:noFill/>
              </a:ln>
              <a:solidFill>
                <a:schemeClr val="tx1"/>
              </a:solidFill>
              <a:effectLst/>
              <a:latin typeface="Lexend" pitchFamily="2" charset="0"/>
            </a:endParaRPr>
          </a:p>
        </p:txBody>
      </p:sp>
    </p:spTree>
    <p:extLst>
      <p:ext uri="{BB962C8B-B14F-4D97-AF65-F5344CB8AC3E}">
        <p14:creationId xmlns:p14="http://schemas.microsoft.com/office/powerpoint/2010/main" val="48702324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AT" dirty="0"/>
              <a:t>Handelsabkommen – miteinander im Welthandel</a:t>
            </a:r>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9114054" cy="4379026"/>
          </a:xfrm>
        </p:spPr>
        <p:txBody>
          <a:bodyPr>
            <a:normAutofit fontScale="92500"/>
          </a:bodyPr>
          <a:lstStyle/>
          <a:p>
            <a:pPr marL="0" indent="0">
              <a:buNone/>
            </a:pPr>
            <a:r>
              <a:rPr lang="de-AT" sz="2800" b="1" dirty="0">
                <a:latin typeface="Lexend" pitchFamily="2" charset="0"/>
              </a:rPr>
              <a:t>Welche Nachteile können Handelsabkommen haben?</a:t>
            </a:r>
            <a:r>
              <a:rPr lang="de-AT" sz="2400" dirty="0">
                <a:latin typeface="Lexend" pitchFamily="2" charset="0"/>
              </a:rPr>
              <a:t> </a:t>
            </a:r>
          </a:p>
          <a:p>
            <a:pPr marL="0" indent="0">
              <a:buNone/>
            </a:pPr>
            <a:endParaRPr lang="de-AT" dirty="0">
              <a:latin typeface="Lexend" pitchFamily="2" charset="0"/>
            </a:endParaRPr>
          </a:p>
          <a:p>
            <a:pPr marL="0" indent="0">
              <a:buNone/>
            </a:pPr>
            <a:r>
              <a:rPr lang="de-AT" sz="2400" b="1" dirty="0">
                <a:latin typeface="Lexend" pitchFamily="2" charset="0"/>
              </a:rPr>
              <a:t>Gesellschaftlich:</a:t>
            </a:r>
            <a:endParaRPr lang="de-AT" dirty="0">
              <a:latin typeface="Lexend" pitchFamily="2" charset="0"/>
            </a:endParaRPr>
          </a:p>
          <a:p>
            <a:r>
              <a:rPr lang="de-AT" b="1" dirty="0">
                <a:latin typeface="Lexend" pitchFamily="2" charset="0"/>
              </a:rPr>
              <a:t>Umweltschutz: </a:t>
            </a:r>
            <a:r>
              <a:rPr lang="de-AT" dirty="0">
                <a:latin typeface="Lexend" pitchFamily="2" charset="0"/>
              </a:rPr>
              <a:t>Unternehmen müssen vielleicht nicht so genau auf die Umwelt schauen (z. B. höherer Ausstoß von CO2 erlaubt, damit günstiger produziert werden kann).</a:t>
            </a:r>
          </a:p>
          <a:p>
            <a:r>
              <a:rPr lang="de-AT" b="1" dirty="0">
                <a:latin typeface="Lexend" pitchFamily="2" charset="0"/>
              </a:rPr>
              <a:t>Schutz der </a:t>
            </a:r>
            <a:r>
              <a:rPr lang="de-AT" b="1" dirty="0" err="1">
                <a:latin typeface="Lexend" pitchFamily="2" charset="0"/>
              </a:rPr>
              <a:t>Konsument:innen</a:t>
            </a:r>
            <a:r>
              <a:rPr lang="de-AT" b="1" dirty="0">
                <a:latin typeface="Lexend" pitchFamily="2" charset="0"/>
              </a:rPr>
              <a:t>:</a:t>
            </a:r>
            <a:r>
              <a:rPr lang="de-AT" dirty="0">
                <a:latin typeface="Lexend" pitchFamily="2" charset="0"/>
              </a:rPr>
              <a:t> </a:t>
            </a:r>
            <a:r>
              <a:rPr lang="de-AT" dirty="0" err="1">
                <a:latin typeface="Lexend" pitchFamily="2" charset="0"/>
              </a:rPr>
              <a:t>Konsument:innen</a:t>
            </a:r>
            <a:r>
              <a:rPr lang="de-AT" dirty="0">
                <a:latin typeface="Lexend" pitchFamily="2" charset="0"/>
              </a:rPr>
              <a:t> aus einem Land mit hohen Standards sorgen sich um die Qualität der Produkte aus dem Partnerland (z. B. Erlauben von gentechnisch veränderten Lebensmitteln).</a:t>
            </a:r>
          </a:p>
          <a:p>
            <a:r>
              <a:rPr lang="de-AT" b="1" dirty="0">
                <a:latin typeface="Lexend" pitchFamily="2" charset="0"/>
              </a:rPr>
              <a:t>Transparenzmangel: </a:t>
            </a:r>
            <a:r>
              <a:rPr lang="de-AT" dirty="0">
                <a:latin typeface="Lexend" pitchFamily="2" charset="0"/>
              </a:rPr>
              <a:t>Abkommen werden oft unter Ausschluss der Öffentlichkeit verhandelt. Viele wissen nicht genau, was ausgemacht wird.</a:t>
            </a:r>
          </a:p>
          <a:p>
            <a:r>
              <a:rPr lang="de-AT" b="1" dirty="0">
                <a:latin typeface="Lexend" pitchFamily="2" charset="0"/>
              </a:rPr>
              <a:t>Weniger politische Gestaltungsmöglichkeiten: </a:t>
            </a:r>
            <a:r>
              <a:rPr lang="de-AT" dirty="0">
                <a:latin typeface="Lexend" pitchFamily="2" charset="0"/>
              </a:rPr>
              <a:t>Durch Verträge können Regierungen über ihre Wirtschaftspolitik nicht selbst entscheiden.</a:t>
            </a:r>
          </a:p>
          <a:p>
            <a:pPr marL="0" indent="0">
              <a:buNone/>
            </a:pPr>
            <a:endParaRPr lang="de-AT" dirty="0"/>
          </a:p>
        </p:txBody>
      </p:sp>
      <p:sp>
        <p:nvSpPr>
          <p:cNvPr id="2" name="Foliennummernplatzhalter 1">
            <a:extLst>
              <a:ext uri="{FF2B5EF4-FFF2-40B4-BE49-F238E27FC236}">
                <a16:creationId xmlns:a16="http://schemas.microsoft.com/office/drawing/2014/main" id="{43F4F55A-B087-0E47-A994-8EFC59EDED0E}"/>
              </a:ext>
            </a:extLst>
          </p:cNvPr>
          <p:cNvSpPr>
            <a:spLocks noGrp="1"/>
          </p:cNvSpPr>
          <p:nvPr>
            <p:ph type="sldNum" sz="quarter" idx="2"/>
          </p:nvPr>
        </p:nvSpPr>
        <p:spPr/>
        <p:txBody>
          <a:bodyPr/>
          <a:lstStyle/>
          <a:p>
            <a:fld id="{86CB4B4D-7CA3-9044-876B-883B54F8677D}" type="slidenum">
              <a:rPr lang="de-AT" smtClean="0"/>
              <a:t>20</a:t>
            </a:fld>
            <a:endParaRPr lang="de-AT"/>
          </a:p>
        </p:txBody>
      </p:sp>
    </p:spTree>
    <p:extLst>
      <p:ext uri="{BB962C8B-B14F-4D97-AF65-F5344CB8AC3E}">
        <p14:creationId xmlns:p14="http://schemas.microsoft.com/office/powerpoint/2010/main" val="2813830901"/>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AT" dirty="0"/>
              <a:t>Handelsabkommen – miteinander im Welthandel</a:t>
            </a:r>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7633260" cy="4379026"/>
          </a:xfrm>
        </p:spPr>
        <p:txBody>
          <a:bodyPr>
            <a:normAutofit/>
          </a:bodyPr>
          <a:lstStyle/>
          <a:p>
            <a:pPr marL="0" indent="0">
              <a:buNone/>
            </a:pPr>
            <a:r>
              <a:rPr lang="de-AT" dirty="0"/>
              <a:t>TTIP als Beispiel für ein gescheitertes Handelsabkommen zwischen EU und USA</a:t>
            </a:r>
          </a:p>
          <a:p>
            <a:endParaRPr lang="de-AT" dirty="0"/>
          </a:p>
          <a:p>
            <a:r>
              <a:rPr lang="de-AT" dirty="0"/>
              <a:t>Ziel: Freihandels- und Investitionspartnerschaft EU &amp; USA</a:t>
            </a:r>
          </a:p>
          <a:p>
            <a:pPr marL="457200" lvl="1" indent="0">
              <a:buNone/>
            </a:pPr>
            <a:r>
              <a:rPr lang="de-AT" dirty="0"/>
              <a:t>Keine/weniger Zölle, gemeinsame Standards, Investitionsschutz regeln, Export/Import erleichtern, Wettbewerbspositionen stärken</a:t>
            </a:r>
          </a:p>
          <a:p>
            <a:r>
              <a:rPr lang="de-AT" dirty="0"/>
              <a:t>Gründe für das Scheitern:</a:t>
            </a:r>
          </a:p>
          <a:p>
            <a:pPr lvl="1"/>
            <a:r>
              <a:rPr lang="de-AT" dirty="0"/>
              <a:t>Politische Differenzen zwischen EU und USA (vor allem nach Regierungswechsel 2016, Donald Trump)</a:t>
            </a:r>
          </a:p>
          <a:p>
            <a:pPr lvl="1"/>
            <a:r>
              <a:rPr lang="de-AT" dirty="0"/>
              <a:t>Starker öffentlicher Widerstand in Europa (Sorge um Verschlechterung der Umwelt-, Lebensmittel- und Konsumentenschutzstandards)</a:t>
            </a:r>
          </a:p>
        </p:txBody>
      </p:sp>
      <p:grpSp>
        <p:nvGrpSpPr>
          <p:cNvPr id="9" name="Gruppieren 8">
            <a:extLst>
              <a:ext uri="{FF2B5EF4-FFF2-40B4-BE49-F238E27FC236}">
                <a16:creationId xmlns:a16="http://schemas.microsoft.com/office/drawing/2014/main" id="{D7DD4D94-3DCE-294B-B95B-7756B7F9A129}"/>
              </a:ext>
            </a:extLst>
          </p:cNvPr>
          <p:cNvGrpSpPr/>
          <p:nvPr/>
        </p:nvGrpSpPr>
        <p:grpSpPr>
          <a:xfrm>
            <a:off x="9211428" y="3429000"/>
            <a:ext cx="1795549" cy="1657850"/>
            <a:chOff x="9014855" y="1797936"/>
            <a:chExt cx="1795549" cy="1657850"/>
          </a:xfrm>
        </p:grpSpPr>
        <p:sp>
          <p:nvSpPr>
            <p:cNvPr id="7" name="Vertikale Rolle 6">
              <a:extLst>
                <a:ext uri="{FF2B5EF4-FFF2-40B4-BE49-F238E27FC236}">
                  <a16:creationId xmlns:a16="http://schemas.microsoft.com/office/drawing/2014/main" id="{D63F959B-D141-D94F-A541-8E23972B2644}"/>
                </a:ext>
              </a:extLst>
            </p:cNvPr>
            <p:cNvSpPr/>
            <p:nvPr/>
          </p:nvSpPr>
          <p:spPr>
            <a:xfrm>
              <a:off x="9014855" y="1797936"/>
              <a:ext cx="1795549" cy="1657850"/>
            </a:xfrm>
            <a:prstGeom prst="verticalScroll">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sp>
          <p:nvSpPr>
            <p:cNvPr id="8" name="Textfeld 7">
              <a:extLst>
                <a:ext uri="{FF2B5EF4-FFF2-40B4-BE49-F238E27FC236}">
                  <a16:creationId xmlns:a16="http://schemas.microsoft.com/office/drawing/2014/main" id="{52E9FF68-01A1-0B4B-9229-61A0B926D191}"/>
                </a:ext>
              </a:extLst>
            </p:cNvPr>
            <p:cNvSpPr txBox="1"/>
            <p:nvPr/>
          </p:nvSpPr>
          <p:spPr>
            <a:xfrm>
              <a:off x="9312906" y="2029670"/>
              <a:ext cx="1199447" cy="13542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800" b="1" i="0" u="none" strike="noStrike" cap="none" spc="0" normalizeH="0" baseline="0" dirty="0">
                  <a:ln>
                    <a:noFill/>
                  </a:ln>
                  <a:solidFill>
                    <a:srgbClr val="6A50A6"/>
                  </a:solidFill>
                  <a:effectLst/>
                  <a:uFillTx/>
                  <a:latin typeface="+mn-lt"/>
                  <a:ea typeface="+mn-ea"/>
                  <a:cs typeface="+mn-cs"/>
                  <a:sym typeface="Calibri"/>
                </a:rPr>
                <a:t>TTIP</a:t>
              </a:r>
            </a:p>
            <a:p>
              <a:pPr marL="0" marR="0" indent="0" algn="ctr" defTabSz="914400" rtl="0" fontAlgn="auto" latinLnBrk="0" hangingPunct="0">
                <a:lnSpc>
                  <a:spcPct val="100000"/>
                </a:lnSpc>
                <a:spcBef>
                  <a:spcPts val="0"/>
                </a:spcBef>
                <a:spcAft>
                  <a:spcPts val="0"/>
                </a:spcAft>
                <a:buClrTx/>
                <a:buSzTx/>
                <a:buFontTx/>
                <a:buNone/>
                <a:tabLst/>
              </a:pPr>
              <a:r>
                <a:rPr lang="de-DE" sz="1600" i="1" dirty="0" err="1"/>
                <a:t>Transatlantic</a:t>
              </a:r>
              <a:r>
                <a:rPr lang="de-DE" sz="1600" i="1" dirty="0"/>
                <a:t> Trade </a:t>
              </a:r>
              <a:r>
                <a:rPr lang="de-DE" sz="1600" i="1" dirty="0" err="1"/>
                <a:t>and</a:t>
              </a:r>
              <a:r>
                <a:rPr lang="de-DE" sz="1600" i="1" dirty="0"/>
                <a:t> Investment </a:t>
              </a:r>
              <a:r>
                <a:rPr lang="de-DE" sz="1600" i="1" dirty="0" err="1"/>
                <a:t>Partnership</a:t>
              </a:r>
              <a:endParaRPr kumimoji="0" lang="de-DE" sz="1600" b="0" i="1" u="none" strike="noStrike" cap="none" spc="0" normalizeH="0" baseline="0" dirty="0">
                <a:ln>
                  <a:noFill/>
                </a:ln>
                <a:solidFill>
                  <a:srgbClr val="000000"/>
                </a:solidFill>
                <a:effectLst/>
                <a:uFillTx/>
                <a:latin typeface="+mn-lt"/>
                <a:ea typeface="+mn-ea"/>
                <a:cs typeface="+mn-cs"/>
                <a:sym typeface="Calibri"/>
              </a:endParaRPr>
            </a:p>
          </p:txBody>
        </p:sp>
      </p:grpSp>
      <p:sp>
        <p:nvSpPr>
          <p:cNvPr id="2" name="Foliennummernplatzhalter 1">
            <a:extLst>
              <a:ext uri="{FF2B5EF4-FFF2-40B4-BE49-F238E27FC236}">
                <a16:creationId xmlns:a16="http://schemas.microsoft.com/office/drawing/2014/main" id="{7C27AB61-2481-1247-90F2-FB131FA4C543}"/>
              </a:ext>
            </a:extLst>
          </p:cNvPr>
          <p:cNvSpPr>
            <a:spLocks noGrp="1"/>
          </p:cNvSpPr>
          <p:nvPr>
            <p:ph type="sldNum" sz="quarter" idx="2"/>
          </p:nvPr>
        </p:nvSpPr>
        <p:spPr/>
        <p:txBody>
          <a:bodyPr/>
          <a:lstStyle/>
          <a:p>
            <a:fld id="{86CB4B4D-7CA3-9044-876B-883B54F8677D}" type="slidenum">
              <a:rPr lang="de-AT" smtClean="0"/>
              <a:t>21</a:t>
            </a:fld>
            <a:endParaRPr lang="de-AT"/>
          </a:p>
        </p:txBody>
      </p:sp>
    </p:spTree>
    <p:extLst>
      <p:ext uri="{BB962C8B-B14F-4D97-AF65-F5344CB8AC3E}">
        <p14:creationId xmlns:p14="http://schemas.microsoft.com/office/powerpoint/2010/main" val="4247046196"/>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Anhang</a:t>
            </a:r>
            <a:endParaRPr dirty="0"/>
          </a:p>
        </p:txBody>
      </p:sp>
      <p:sp>
        <p:nvSpPr>
          <p:cNvPr id="2" name="Foliennummernplatzhalter 1">
            <a:extLst>
              <a:ext uri="{FF2B5EF4-FFF2-40B4-BE49-F238E27FC236}">
                <a16:creationId xmlns:a16="http://schemas.microsoft.com/office/drawing/2014/main" id="{731317DD-6857-294B-ABDE-A2B7770C9B6C}"/>
              </a:ext>
            </a:extLst>
          </p:cNvPr>
          <p:cNvSpPr>
            <a:spLocks noGrp="1"/>
          </p:cNvSpPr>
          <p:nvPr>
            <p:ph type="sldNum" sz="quarter" idx="2"/>
          </p:nvPr>
        </p:nvSpPr>
        <p:spPr/>
        <p:txBody>
          <a:bodyPr/>
          <a:lstStyle/>
          <a:p>
            <a:fld id="{86CB4B4D-7CA3-9044-876B-883B54F8677D}" type="slidenum">
              <a:rPr lang="de-AT" smtClean="0"/>
              <a:t>22</a:t>
            </a:fld>
            <a:endParaRPr lang="de-AT"/>
          </a:p>
        </p:txBody>
      </p:sp>
    </p:spTree>
    <p:extLst>
      <p:ext uri="{BB962C8B-B14F-4D97-AF65-F5344CB8AC3E}">
        <p14:creationId xmlns:p14="http://schemas.microsoft.com/office/powerpoint/2010/main" val="323839541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dirty="0"/>
              <a:t>Bilder</a:t>
            </a:r>
            <a:endParaRPr dirty="0"/>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buSzTx/>
              <a:buNone/>
            </a:pPr>
            <a:endParaRPr lang="de-AT" dirty="0"/>
          </a:p>
          <a:p>
            <a:pPr marL="0" indent="0">
              <a:buSzTx/>
              <a:buNone/>
            </a:pPr>
            <a:r>
              <a:rPr lang="de-AT" sz="1600" dirty="0"/>
              <a:t>F15, Import/Export, </a:t>
            </a:r>
            <a:r>
              <a:rPr lang="de-AT" sz="1600" dirty="0" err="1"/>
              <a:t>pikisuperstar</a:t>
            </a:r>
            <a:r>
              <a:rPr lang="de-AT" sz="1600" dirty="0"/>
              <a:t> / </a:t>
            </a:r>
            <a:r>
              <a:rPr lang="de-AT" sz="1600" dirty="0" err="1"/>
              <a:t>Freepik</a:t>
            </a:r>
            <a:endParaRPr lang="de-AT" sz="1600" dirty="0"/>
          </a:p>
          <a:p>
            <a:pPr marL="0" indent="0">
              <a:buSzTx/>
              <a:buNone/>
            </a:pPr>
            <a:r>
              <a:rPr lang="de-AT" sz="1600" dirty="0"/>
              <a:t>F16, Händeschütteln, </a:t>
            </a:r>
            <a:r>
              <a:rPr lang="de-AT" sz="1600" dirty="0" err="1"/>
              <a:t>macrovector</a:t>
            </a:r>
            <a:r>
              <a:rPr lang="de-AT" sz="1600" dirty="0"/>
              <a:t> / </a:t>
            </a:r>
            <a:r>
              <a:rPr lang="de-AT" sz="1600" dirty="0" err="1"/>
              <a:t>Freepik</a:t>
            </a:r>
            <a:endParaRPr lang="de-AT" sz="1600" dirty="0"/>
          </a:p>
          <a:p>
            <a:pPr marL="0" indent="0">
              <a:buSzTx/>
              <a:buNone/>
            </a:pPr>
            <a:endParaRPr lang="de-AT" sz="1600" dirty="0">
              <a:highlight>
                <a:srgbClr val="FFFF00"/>
              </a:highlight>
            </a:endParaRPr>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23</a:t>
            </a:fld>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dirty="0"/>
              <a:t>Impressum</a:t>
            </a:r>
            <a:endParaRPr lang="de-AT" dirty="0"/>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(2025) Globales Miteinander – Globales Gegeneinander: Kooperation und Konkurrenz. Power-Point-Präsentation. CC BY NC SA 4.0.</a:t>
            </a:r>
            <a:endParaRPr lang="de-AT" sz="1200" dirty="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dirty="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0" y="5666426"/>
            <a:ext cx="10933933"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
        <p:nvSpPr>
          <p:cNvPr id="4" name="Foliennummernplatzhalter 3">
            <a:extLst>
              <a:ext uri="{FF2B5EF4-FFF2-40B4-BE49-F238E27FC236}">
                <a16:creationId xmlns:a16="http://schemas.microsoft.com/office/drawing/2014/main" id="{D8458F60-AC63-3245-ABAF-662DDF001A44}"/>
              </a:ext>
            </a:extLst>
          </p:cNvPr>
          <p:cNvSpPr>
            <a:spLocks noGrp="1"/>
          </p:cNvSpPr>
          <p:nvPr>
            <p:ph type="sldNum" sz="quarter" idx="2"/>
          </p:nvPr>
        </p:nvSpPr>
        <p:spPr/>
        <p:txBody>
          <a:bodyPr/>
          <a:lstStyle/>
          <a:p>
            <a:fld id="{86CB4B4D-7CA3-9044-876B-883B54F8677D}" type="slidenum">
              <a:rPr lang="de-AT" smtClean="0"/>
              <a:t>24</a:t>
            </a:fld>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255715-711A-FEFE-9106-BE6C18EAB24A}"/>
              </a:ext>
            </a:extLst>
          </p:cNvPr>
          <p:cNvSpPr>
            <a:spLocks noGrp="1"/>
          </p:cNvSpPr>
          <p:nvPr>
            <p:ph type="title"/>
          </p:nvPr>
        </p:nvSpPr>
        <p:spPr/>
        <p:txBody>
          <a:bodyPr/>
          <a:lstStyle/>
          <a:p>
            <a:r>
              <a:rPr lang="de-AT" dirty="0"/>
              <a:t>Definition </a:t>
            </a:r>
          </a:p>
        </p:txBody>
      </p:sp>
      <p:sp>
        <p:nvSpPr>
          <p:cNvPr id="3" name="Textplatzhalter 2">
            <a:extLst>
              <a:ext uri="{FF2B5EF4-FFF2-40B4-BE49-F238E27FC236}">
                <a16:creationId xmlns:a16="http://schemas.microsoft.com/office/drawing/2014/main" id="{1230C9EF-320D-D3D8-C5FE-71DFB76E55D3}"/>
              </a:ext>
            </a:extLst>
          </p:cNvPr>
          <p:cNvSpPr>
            <a:spLocks noGrp="1"/>
          </p:cNvSpPr>
          <p:nvPr>
            <p:ph type="body" idx="1"/>
          </p:nvPr>
        </p:nvSpPr>
        <p:spPr>
          <a:xfrm>
            <a:off x="455934" y="1039892"/>
            <a:ext cx="11280131" cy="4379026"/>
          </a:xfrm>
        </p:spPr>
        <p:txBody>
          <a:bodyPr>
            <a:normAutofit/>
          </a:bodyPr>
          <a:lstStyle/>
          <a:p>
            <a:pPr marL="0" indent="0" algn="ctr">
              <a:lnSpc>
                <a:spcPct val="150000"/>
              </a:lnSpc>
              <a:buNone/>
            </a:pPr>
            <a:endParaRPr lang="de-DE" i="1" dirty="0"/>
          </a:p>
          <a:p>
            <a:pPr marL="0" indent="0" algn="ctr">
              <a:lnSpc>
                <a:spcPct val="150000"/>
              </a:lnSpc>
              <a:buNone/>
            </a:pPr>
            <a:r>
              <a:rPr lang="de-DE" dirty="0">
                <a:latin typeface="Lexend" pitchFamily="2" charset="0"/>
              </a:rPr>
              <a:t>Macht passiert immer zwischen zwei oder mehreren Parteien. Es ist die Möglichkeit von Personen (oder Staaten, Organisationen etc.) eigene Ziele zu verfolgen oder den eigenen Willen durch Einsatz spezieller Mittel durchzusetzen, auch wenn der oder die </a:t>
            </a:r>
            <a:r>
              <a:rPr lang="de-DE" dirty="0" err="1">
                <a:latin typeface="Lexend" pitchFamily="2" charset="0"/>
              </a:rPr>
              <a:t>andere:n</a:t>
            </a:r>
            <a:r>
              <a:rPr lang="de-DE" dirty="0">
                <a:latin typeface="Lexend" pitchFamily="2" charset="0"/>
              </a:rPr>
              <a:t> das nicht möchte(n).</a:t>
            </a:r>
            <a:r>
              <a:rPr lang="de-DE" baseline="30000" dirty="0">
                <a:latin typeface="Lexend" pitchFamily="2" charset="0"/>
              </a:rPr>
              <a:t>1</a:t>
            </a:r>
            <a:endParaRPr lang="de-DE" dirty="0">
              <a:latin typeface="Lexend" pitchFamily="2" charset="0"/>
            </a:endParaRPr>
          </a:p>
          <a:p>
            <a:pPr marL="0" indent="0" algn="ctr">
              <a:lnSpc>
                <a:spcPct val="150000"/>
              </a:lnSpc>
              <a:buNone/>
            </a:pPr>
            <a:endParaRPr lang="de-DE" dirty="0">
              <a:latin typeface="Lexend" pitchFamily="2" charset="0"/>
            </a:endParaRPr>
          </a:p>
          <a:p>
            <a:pPr marL="0" indent="0" algn="ctr">
              <a:lnSpc>
                <a:spcPct val="150000"/>
              </a:lnSpc>
              <a:buNone/>
            </a:pPr>
            <a:r>
              <a:rPr lang="de-DE" dirty="0">
                <a:latin typeface="Lexend" pitchFamily="2" charset="0"/>
              </a:rPr>
              <a:t>Einfach gesagt: Macht heißt, dass jemand seine Idee oder Entscheidung durchsetzen kann, weil er bestimmte Möglichkeiten, Vorteile oder Mittel hat.</a:t>
            </a:r>
            <a:endParaRPr lang="de-AT" dirty="0">
              <a:latin typeface="Lexend" pitchFamily="2" charset="0"/>
            </a:endParaRPr>
          </a:p>
        </p:txBody>
      </p:sp>
      <p:sp>
        <p:nvSpPr>
          <p:cNvPr id="5" name="Textfeld 4">
            <a:extLst>
              <a:ext uri="{FF2B5EF4-FFF2-40B4-BE49-F238E27FC236}">
                <a16:creationId xmlns:a16="http://schemas.microsoft.com/office/drawing/2014/main" id="{AA3F7C9F-0DD0-D9B3-2271-47E65DDC1AD3}"/>
              </a:ext>
            </a:extLst>
          </p:cNvPr>
          <p:cNvSpPr txBox="1"/>
          <p:nvPr/>
        </p:nvSpPr>
        <p:spPr>
          <a:xfrm>
            <a:off x="766617" y="5975927"/>
            <a:ext cx="9633527"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kumimoji="0" lang="de-AT" sz="1800" b="0" i="0" u="none" strike="noStrike" cap="none" spc="0" normalizeH="0" baseline="30000" dirty="0">
                <a:ln>
                  <a:noFill/>
                </a:ln>
                <a:solidFill>
                  <a:srgbClr val="000000"/>
                </a:solidFill>
                <a:effectLst/>
                <a:uFillTx/>
                <a:latin typeface="+mn-lt"/>
                <a:ea typeface="+mn-ea"/>
                <a:cs typeface="+mn-cs"/>
                <a:sym typeface="Calibri"/>
              </a:rPr>
              <a:t>1 </a:t>
            </a:r>
            <a:r>
              <a:rPr lang="de-AT" sz="1600" dirty="0">
                <a:latin typeface="Lexend" pitchFamily="2" charset="0"/>
                <a:hlinkClick r:id="rId2"/>
              </a:rPr>
              <a:t>Macht • Definition | Gabler Wirtschaftslexikon</a:t>
            </a:r>
            <a:r>
              <a:rPr lang="de-AT" sz="1600" dirty="0">
                <a:latin typeface="Lexend" pitchFamily="2" charset="0"/>
              </a:rPr>
              <a:t>, Zugegriffen am 01.12.2026</a:t>
            </a:r>
            <a:endParaRPr kumimoji="0" lang="de-AT" sz="1800" b="0" i="0" u="none" strike="noStrike" cap="none" spc="0" normalizeH="0" baseline="30000" dirty="0">
              <a:ln>
                <a:noFill/>
              </a:ln>
              <a:solidFill>
                <a:srgbClr val="000000"/>
              </a:solidFill>
              <a:effectLst/>
              <a:uFillTx/>
              <a:latin typeface="Lexend" pitchFamily="2" charset="0"/>
              <a:sym typeface="Calibri"/>
            </a:endParaRPr>
          </a:p>
        </p:txBody>
      </p:sp>
    </p:spTree>
    <p:extLst>
      <p:ext uri="{BB962C8B-B14F-4D97-AF65-F5344CB8AC3E}">
        <p14:creationId xmlns:p14="http://schemas.microsoft.com/office/powerpoint/2010/main" val="302029243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1901651"/>
            <a:ext cx="9522564" cy="3054698"/>
          </a:xfrm>
          <a:prstGeom prst="rect">
            <a:avLst/>
          </a:prstGeom>
        </p:spPr>
        <p:txBody>
          <a:bodyPr>
            <a:normAutofit/>
          </a:bodyPr>
          <a:lstStyle>
            <a:lvl1pPr>
              <a:defRPr b="0" cap="none"/>
            </a:lvl1pPr>
          </a:lstStyle>
          <a:p>
            <a:r>
              <a:rPr lang="de-DE" dirty="0"/>
              <a:t>Macht in unterschiedlichen Bereichen </a:t>
            </a:r>
            <a:endParaRPr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F5DFDB-58E0-C79B-96F7-09005D76871D}"/>
              </a:ext>
            </a:extLst>
          </p:cNvPr>
          <p:cNvSpPr>
            <a:spLocks noGrp="1"/>
          </p:cNvSpPr>
          <p:nvPr>
            <p:ph type="title"/>
          </p:nvPr>
        </p:nvSpPr>
        <p:spPr/>
        <p:txBody>
          <a:bodyPr/>
          <a:lstStyle/>
          <a:p>
            <a:r>
              <a:rPr lang="de-AT" dirty="0"/>
              <a:t>Formen von Macht</a:t>
            </a:r>
          </a:p>
        </p:txBody>
      </p:sp>
      <p:sp>
        <p:nvSpPr>
          <p:cNvPr id="3" name="Textplatzhalter 2">
            <a:extLst>
              <a:ext uri="{FF2B5EF4-FFF2-40B4-BE49-F238E27FC236}">
                <a16:creationId xmlns:a16="http://schemas.microsoft.com/office/drawing/2014/main" id="{CA2D4F09-8E25-54BD-5D9A-18A2279DED65}"/>
              </a:ext>
            </a:extLst>
          </p:cNvPr>
          <p:cNvSpPr>
            <a:spLocks noGrp="1"/>
          </p:cNvSpPr>
          <p:nvPr>
            <p:ph type="body" idx="1"/>
          </p:nvPr>
        </p:nvSpPr>
        <p:spPr>
          <a:xfrm>
            <a:off x="450569" y="1417859"/>
            <a:ext cx="5128195" cy="4927523"/>
          </a:xfrm>
        </p:spPr>
        <p:txBody>
          <a:bodyPr/>
          <a:lstStyle/>
          <a:p>
            <a:pPr marL="0" lvl="0" indent="0">
              <a:buNone/>
            </a:pPr>
            <a:r>
              <a:rPr lang="de-AT" sz="2800" b="1" dirty="0"/>
              <a:t>Gruppenarbeit:</a:t>
            </a:r>
          </a:p>
          <a:p>
            <a:pPr marL="0" lvl="0" indent="0">
              <a:buNone/>
            </a:pPr>
            <a:r>
              <a:rPr lang="de-AT" sz="2400" b="1" dirty="0">
                <a:latin typeface="Lexend" pitchFamily="2" charset="0"/>
              </a:rPr>
              <a:t>Seht</a:t>
            </a:r>
            <a:r>
              <a:rPr lang="de-AT" sz="2400" dirty="0">
                <a:latin typeface="Lexend" pitchFamily="2" charset="0"/>
              </a:rPr>
              <a:t> euch die unterschiedlichen Comics genau </a:t>
            </a:r>
            <a:r>
              <a:rPr lang="de-AT" sz="2400" b="1" dirty="0">
                <a:latin typeface="Lexend" pitchFamily="2" charset="0"/>
              </a:rPr>
              <a:t>an</a:t>
            </a:r>
            <a:r>
              <a:rPr lang="de-AT" sz="2400" dirty="0">
                <a:latin typeface="Lexend" pitchFamily="2" charset="0"/>
              </a:rPr>
              <a:t>. </a:t>
            </a:r>
          </a:p>
          <a:p>
            <a:pPr marL="0" lvl="0" indent="0">
              <a:buNone/>
            </a:pPr>
            <a:r>
              <a:rPr lang="de-AT" sz="2400" b="1" dirty="0">
                <a:latin typeface="Lexend" pitchFamily="2" charset="0"/>
              </a:rPr>
              <a:t>Beantwortet</a:t>
            </a:r>
            <a:r>
              <a:rPr lang="de-AT" sz="2400" dirty="0">
                <a:latin typeface="Lexend" pitchFamily="2" charset="0"/>
              </a:rPr>
              <a:t> folgende Fragen in der Gruppe: </a:t>
            </a:r>
          </a:p>
          <a:p>
            <a:pPr lvl="0"/>
            <a:r>
              <a:rPr lang="de-AT" sz="2400" i="1" dirty="0">
                <a:latin typeface="Lexend" pitchFamily="2" charset="0"/>
              </a:rPr>
              <a:t>Was passiert in dem Comic? </a:t>
            </a:r>
          </a:p>
          <a:p>
            <a:pPr lvl="0"/>
            <a:r>
              <a:rPr lang="de-AT" sz="2400" i="1" dirty="0">
                <a:latin typeface="Lexend" pitchFamily="2" charset="0"/>
              </a:rPr>
              <a:t>Wer hat Macht über wen und warum?</a:t>
            </a:r>
          </a:p>
          <a:p>
            <a:pPr lvl="0"/>
            <a:r>
              <a:rPr lang="de-AT" sz="2400" i="1" dirty="0">
                <a:latin typeface="Lexend" pitchFamily="2" charset="0"/>
              </a:rPr>
              <a:t>Um welche Form der Macht handelt es sich hier? </a:t>
            </a:r>
          </a:p>
        </p:txBody>
      </p:sp>
      <p:sp>
        <p:nvSpPr>
          <p:cNvPr id="4" name="Foliennummernplatzhalter 3">
            <a:extLst>
              <a:ext uri="{FF2B5EF4-FFF2-40B4-BE49-F238E27FC236}">
                <a16:creationId xmlns:a16="http://schemas.microsoft.com/office/drawing/2014/main" id="{617681A3-89FA-023D-9260-F0EC673440FF}"/>
              </a:ext>
            </a:extLst>
          </p:cNvPr>
          <p:cNvSpPr>
            <a:spLocks noGrp="1"/>
          </p:cNvSpPr>
          <p:nvPr>
            <p:ph type="sldNum" sz="quarter" idx="2"/>
          </p:nvPr>
        </p:nvSpPr>
        <p:spPr/>
        <p:txBody>
          <a:bodyPr/>
          <a:lstStyle/>
          <a:p>
            <a:fld id="{86CB4B4D-7CA3-9044-876B-883B54F8677D}" type="slidenum">
              <a:rPr lang="de-AT" smtClean="0"/>
              <a:t>5</a:t>
            </a:fld>
            <a:endParaRPr lang="de-AT"/>
          </a:p>
        </p:txBody>
      </p:sp>
      <p:sp>
        <p:nvSpPr>
          <p:cNvPr id="5" name="Textplatzhalter 2">
            <a:extLst>
              <a:ext uri="{FF2B5EF4-FFF2-40B4-BE49-F238E27FC236}">
                <a16:creationId xmlns:a16="http://schemas.microsoft.com/office/drawing/2014/main" id="{680D7567-384A-00C9-0890-97697B12A87B}"/>
              </a:ext>
            </a:extLst>
          </p:cNvPr>
          <p:cNvSpPr txBox="1">
            <a:spLocks/>
          </p:cNvSpPr>
          <p:nvPr/>
        </p:nvSpPr>
        <p:spPr>
          <a:xfrm>
            <a:off x="6096000" y="1417859"/>
            <a:ext cx="5128195" cy="49275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Medium"/>
                <a:ea typeface="Lexend Medium"/>
                <a:cs typeface="Lexend Medium"/>
                <a:sym typeface="Lexend"/>
              </a:defRPr>
            </a:lvl9pPr>
          </a:lstStyle>
          <a:p>
            <a:pPr marL="0" indent="0" hangingPunct="1">
              <a:buFont typeface="Arial"/>
              <a:buNone/>
            </a:pPr>
            <a:r>
              <a:rPr lang="de-AT" sz="2800" b="1" dirty="0"/>
              <a:t>Formen der Macht:</a:t>
            </a:r>
          </a:p>
          <a:p>
            <a:pPr>
              <a:buFont typeface="Arial" panose="020B0604020202020204" pitchFamily="34" charset="0"/>
              <a:buChar char="•"/>
            </a:pPr>
            <a:r>
              <a:rPr lang="de-AT" sz="2800" dirty="0">
                <a:latin typeface="Lexend" pitchFamily="2" charset="0"/>
              </a:rPr>
              <a:t>Militärische Macht</a:t>
            </a:r>
          </a:p>
          <a:p>
            <a:pPr>
              <a:buFont typeface="Arial" panose="020B0604020202020204" pitchFamily="34" charset="0"/>
              <a:buChar char="•"/>
            </a:pPr>
            <a:r>
              <a:rPr lang="de-AT" sz="2800" dirty="0">
                <a:latin typeface="Lexend" pitchFamily="2" charset="0"/>
              </a:rPr>
              <a:t>Politische Macht</a:t>
            </a:r>
          </a:p>
          <a:p>
            <a:pPr>
              <a:buFont typeface="Arial" panose="020B0604020202020204" pitchFamily="34" charset="0"/>
              <a:buChar char="•"/>
            </a:pPr>
            <a:r>
              <a:rPr lang="de-AT" sz="2800" dirty="0">
                <a:latin typeface="Lexend" pitchFamily="2" charset="0"/>
              </a:rPr>
              <a:t>Physische Macht</a:t>
            </a:r>
          </a:p>
          <a:p>
            <a:pPr>
              <a:buFont typeface="Arial" panose="020B0604020202020204" pitchFamily="34" charset="0"/>
              <a:buChar char="•"/>
            </a:pPr>
            <a:r>
              <a:rPr lang="de-AT" sz="2800" dirty="0">
                <a:latin typeface="Lexend" pitchFamily="2" charset="0"/>
              </a:rPr>
              <a:t>Psychische Macht</a:t>
            </a:r>
          </a:p>
          <a:p>
            <a:pPr>
              <a:buFont typeface="Arial" panose="020B0604020202020204" pitchFamily="34" charset="0"/>
              <a:buChar char="•"/>
            </a:pPr>
            <a:r>
              <a:rPr lang="de-AT" sz="2800" dirty="0">
                <a:latin typeface="Lexend" pitchFamily="2" charset="0"/>
              </a:rPr>
              <a:t>Wirtschaftliche Macht</a:t>
            </a:r>
          </a:p>
          <a:p>
            <a:pPr>
              <a:buFont typeface="Arial" panose="020B0604020202020204" pitchFamily="34" charset="0"/>
              <a:buChar char="•"/>
            </a:pPr>
            <a:r>
              <a:rPr lang="de-AT" sz="2800" dirty="0">
                <a:latin typeface="Lexend" pitchFamily="2" charset="0"/>
              </a:rPr>
              <a:t>Strukturelle Macht (</a:t>
            </a:r>
            <a:r>
              <a:rPr lang="de-AT" sz="2800" dirty="0" err="1">
                <a:latin typeface="Lexend" pitchFamily="2" charset="0"/>
              </a:rPr>
              <a:t>z.B</a:t>
            </a:r>
            <a:r>
              <a:rPr lang="de-AT" sz="2800" dirty="0">
                <a:latin typeface="Lexend" pitchFamily="2" charset="0"/>
              </a:rPr>
              <a:t> geschlechterbezogene Macht)</a:t>
            </a:r>
          </a:p>
          <a:p>
            <a:pPr>
              <a:buFont typeface="Arial" panose="020B0604020202020204" pitchFamily="34" charset="0"/>
              <a:buChar char="•"/>
            </a:pPr>
            <a:r>
              <a:rPr lang="de-AT" sz="2800" dirty="0">
                <a:latin typeface="Lexend" pitchFamily="2" charset="0"/>
              </a:rPr>
              <a:t>…</a:t>
            </a:r>
          </a:p>
        </p:txBody>
      </p:sp>
    </p:spTree>
    <p:extLst>
      <p:ext uri="{BB962C8B-B14F-4D97-AF65-F5344CB8AC3E}">
        <p14:creationId xmlns:p14="http://schemas.microsoft.com/office/powerpoint/2010/main" val="127206135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AT" dirty="0"/>
              <a:t>macht – Wer bestimmt?</a:t>
            </a:r>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320800"/>
            <a:ext cx="11044744" cy="4851400"/>
          </a:xfrm>
        </p:spPr>
        <p:txBody>
          <a:bodyPr>
            <a:normAutofit/>
          </a:bodyPr>
          <a:lstStyle/>
          <a:p>
            <a:pPr marL="0" indent="0">
              <a:buNone/>
            </a:pPr>
            <a:r>
              <a:rPr lang="de-AT" sz="2800" dirty="0">
                <a:latin typeface="Lexend" pitchFamily="2" charset="0"/>
              </a:rPr>
              <a:t>Warum können manche ihre Interessen leichter durchsetzen als andere? Wie war es in den Comics? </a:t>
            </a:r>
            <a:endParaRPr lang="de-AT" sz="2400" b="1" dirty="0">
              <a:latin typeface="Lexend" pitchFamily="2" charset="0"/>
            </a:endParaRPr>
          </a:p>
          <a:p>
            <a:r>
              <a:rPr lang="de-AT" dirty="0">
                <a:latin typeface="Lexend" pitchFamily="2" charset="0"/>
              </a:rPr>
              <a:t>Es gibt unterschiedliche </a:t>
            </a:r>
            <a:r>
              <a:rPr lang="de-AT" b="1" dirty="0">
                <a:latin typeface="Lexend" pitchFamily="2" charset="0"/>
              </a:rPr>
              <a:t>Interessen</a:t>
            </a:r>
            <a:r>
              <a:rPr lang="de-AT" dirty="0">
                <a:latin typeface="Lexend" pitchFamily="2" charset="0"/>
              </a:rPr>
              <a:t>, also will man Macht einsetzen</a:t>
            </a:r>
          </a:p>
          <a:p>
            <a:r>
              <a:rPr lang="de-AT" dirty="0">
                <a:latin typeface="Lexend" pitchFamily="2" charset="0"/>
              </a:rPr>
              <a:t>Macht wird durch die ungleiche Verteilung von </a:t>
            </a:r>
            <a:r>
              <a:rPr lang="de-AT" b="1" dirty="0">
                <a:latin typeface="Lexend" pitchFamily="2" charset="0"/>
              </a:rPr>
              <a:t>Ressourcen</a:t>
            </a:r>
            <a:r>
              <a:rPr lang="de-AT" dirty="0">
                <a:latin typeface="Lexend" pitchFamily="2" charset="0"/>
              </a:rPr>
              <a:t> (z.B. </a:t>
            </a:r>
            <a:r>
              <a:rPr lang="de-AT" dirty="0" err="1">
                <a:latin typeface="Lexend" pitchFamily="2" charset="0"/>
              </a:rPr>
              <a:t>Investor:innen</a:t>
            </a:r>
            <a:r>
              <a:rPr lang="de-AT" dirty="0">
                <a:latin typeface="Lexend" pitchFamily="2" charset="0"/>
              </a:rPr>
              <a:t>, die Arbeitsplätze schaffen können) bestimmt.</a:t>
            </a:r>
          </a:p>
          <a:p>
            <a:r>
              <a:rPr lang="de-AT" dirty="0">
                <a:latin typeface="Lexend" pitchFamily="2" charset="0"/>
              </a:rPr>
              <a:t>Macht muss auch </a:t>
            </a:r>
            <a:r>
              <a:rPr lang="de-AT" b="1" dirty="0">
                <a:latin typeface="Lexend" pitchFamily="2" charset="0"/>
              </a:rPr>
              <a:t>durchgesetzt</a:t>
            </a:r>
            <a:r>
              <a:rPr lang="de-AT" dirty="0">
                <a:latin typeface="Lexend" pitchFamily="2" charset="0"/>
              </a:rPr>
              <a:t> werden können, also ist jemand „stärker“ (z.B. physisch oder militärisch) </a:t>
            </a:r>
          </a:p>
          <a:p>
            <a:r>
              <a:rPr lang="de-AT" dirty="0">
                <a:latin typeface="Lexend" pitchFamily="2" charset="0"/>
              </a:rPr>
              <a:t>Jemand darf bestimmen, hat also </a:t>
            </a:r>
            <a:r>
              <a:rPr lang="de-AT" b="1" dirty="0">
                <a:latin typeface="Lexend" pitchFamily="2" charset="0"/>
              </a:rPr>
              <a:t>Entscheidungsmacht</a:t>
            </a:r>
            <a:r>
              <a:rPr lang="de-AT" dirty="0">
                <a:latin typeface="Lexend" pitchFamily="2" charset="0"/>
              </a:rPr>
              <a:t> (z.B. Bürgermeisterin, Chefin, Schule…)</a:t>
            </a:r>
          </a:p>
          <a:p>
            <a:r>
              <a:rPr lang="de-AT" dirty="0">
                <a:latin typeface="Lexend" pitchFamily="2" charset="0"/>
              </a:rPr>
              <a:t>Es gibt immer eine </a:t>
            </a:r>
            <a:r>
              <a:rPr lang="de-AT" b="1" dirty="0">
                <a:latin typeface="Lexend" pitchFamily="2" charset="0"/>
              </a:rPr>
              <a:t>Abhängigkeit</a:t>
            </a:r>
            <a:r>
              <a:rPr lang="de-AT" dirty="0">
                <a:latin typeface="Lexend" pitchFamily="2" charset="0"/>
              </a:rPr>
              <a:t>, ansonsten würde sich Macht nicht ausüben lassen (z.B. Angestellte möchte den Job behalten und nimmt geringere Bezahlung hin)</a:t>
            </a:r>
          </a:p>
        </p:txBody>
      </p:sp>
      <p:sp>
        <p:nvSpPr>
          <p:cNvPr id="2" name="Foliennummernplatzhalter 1">
            <a:extLst>
              <a:ext uri="{FF2B5EF4-FFF2-40B4-BE49-F238E27FC236}">
                <a16:creationId xmlns:a16="http://schemas.microsoft.com/office/drawing/2014/main" id="{2CB351C0-2FF5-2A45-A779-3F85DE45845E}"/>
              </a:ext>
            </a:extLst>
          </p:cNvPr>
          <p:cNvSpPr>
            <a:spLocks noGrp="1"/>
          </p:cNvSpPr>
          <p:nvPr>
            <p:ph type="sldNum" sz="quarter" idx="2"/>
          </p:nvPr>
        </p:nvSpPr>
        <p:spPr/>
        <p:txBody>
          <a:bodyPr/>
          <a:lstStyle/>
          <a:p>
            <a:fld id="{86CB4B4D-7CA3-9044-876B-883B54F8677D}" type="slidenum">
              <a:rPr lang="de-AT" smtClean="0"/>
              <a:t>6</a:t>
            </a:fld>
            <a:endParaRPr lang="de-AT"/>
          </a:p>
        </p:txBody>
      </p:sp>
    </p:spTree>
    <p:extLst>
      <p:ext uri="{BB962C8B-B14F-4D97-AF65-F5344CB8AC3E}">
        <p14:creationId xmlns:p14="http://schemas.microsoft.com/office/powerpoint/2010/main" val="219534962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AT" dirty="0"/>
              <a:t>Machtformen in einer globalisierten </a:t>
            </a:r>
            <a:r>
              <a:rPr lang="de-AT" dirty="0" err="1"/>
              <a:t>wirtschaft</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10940684" cy="4379026"/>
          </a:xfrm>
        </p:spPr>
        <p:txBody>
          <a:bodyPr>
            <a:normAutofit/>
          </a:bodyPr>
          <a:lstStyle/>
          <a:p>
            <a:pPr marL="0" indent="0">
              <a:buNone/>
            </a:pPr>
            <a:r>
              <a:rPr lang="de-AT" sz="2800" b="1" dirty="0">
                <a:latin typeface="Lexend" pitchFamily="2" charset="0"/>
              </a:rPr>
              <a:t>Übung: Wer hat hier mehr Macht? Warum?</a:t>
            </a:r>
            <a:endParaRPr lang="de-AT" sz="2800" dirty="0">
              <a:latin typeface="Lexend" pitchFamily="2" charset="0"/>
            </a:endParaRPr>
          </a:p>
          <a:p>
            <a:pPr marL="514350" indent="-514350">
              <a:buFont typeface="+mj-lt"/>
              <a:buAutoNum type="arabicPeriod"/>
            </a:pPr>
            <a:r>
              <a:rPr lang="de-AT" sz="2800" dirty="0">
                <a:latin typeface="Lexend" pitchFamily="2" charset="0"/>
              </a:rPr>
              <a:t>Land mit Ölreserven vs. Land, das Öl zur Energiesicherheit benötigt</a:t>
            </a:r>
          </a:p>
          <a:p>
            <a:pPr marL="514350" indent="-514350">
              <a:buFont typeface="+mj-lt"/>
              <a:buAutoNum type="arabicPeriod"/>
            </a:pPr>
            <a:r>
              <a:rPr lang="de-AT" sz="2800" dirty="0">
                <a:latin typeface="Lexend" pitchFamily="2" charset="0"/>
              </a:rPr>
              <a:t>großes Unternehmen vs. kleines Unternehmen, das dem großen Unternehmen besonders wichtige Spezialteile liefert</a:t>
            </a:r>
          </a:p>
          <a:p>
            <a:pPr marL="514350" indent="-514350">
              <a:buFont typeface="+mj-lt"/>
              <a:buAutoNum type="arabicPeriod"/>
            </a:pPr>
            <a:r>
              <a:rPr lang="de-AT" sz="2800" dirty="0">
                <a:latin typeface="Lexend" pitchFamily="2" charset="0"/>
              </a:rPr>
              <a:t>Geldanleger (</a:t>
            </a:r>
            <a:r>
              <a:rPr lang="de-AT" sz="2800" dirty="0" err="1">
                <a:latin typeface="Lexend" pitchFamily="2" charset="0"/>
              </a:rPr>
              <a:t>Investor:innen</a:t>
            </a:r>
            <a:r>
              <a:rPr lang="de-AT" sz="2800" dirty="0">
                <a:latin typeface="Lexend" pitchFamily="2" charset="0"/>
              </a:rPr>
              <a:t>) vs. erfolgreiches junges Unternehmen (Start-Up)</a:t>
            </a:r>
            <a:endParaRPr lang="de-AT" sz="2400" dirty="0"/>
          </a:p>
          <a:p>
            <a:pPr marL="0" indent="0">
              <a:buNone/>
            </a:pPr>
            <a:r>
              <a:rPr lang="de-AT" sz="2400" b="1" dirty="0"/>
              <a:t>			</a:t>
            </a:r>
            <a:endParaRPr lang="de-AT" dirty="0"/>
          </a:p>
        </p:txBody>
      </p:sp>
      <p:sp>
        <p:nvSpPr>
          <p:cNvPr id="2" name="Foliennummernplatzhalter 1">
            <a:extLst>
              <a:ext uri="{FF2B5EF4-FFF2-40B4-BE49-F238E27FC236}">
                <a16:creationId xmlns:a16="http://schemas.microsoft.com/office/drawing/2014/main" id="{8F4EB1F5-592E-DF48-9EB5-225983B998B0}"/>
              </a:ext>
            </a:extLst>
          </p:cNvPr>
          <p:cNvSpPr>
            <a:spLocks noGrp="1"/>
          </p:cNvSpPr>
          <p:nvPr>
            <p:ph type="sldNum" sz="quarter" idx="2"/>
          </p:nvPr>
        </p:nvSpPr>
        <p:spPr/>
        <p:txBody>
          <a:bodyPr/>
          <a:lstStyle/>
          <a:p>
            <a:fld id="{86CB4B4D-7CA3-9044-876B-883B54F8677D}" type="slidenum">
              <a:rPr lang="de-AT" smtClean="0"/>
              <a:t>7</a:t>
            </a:fld>
            <a:endParaRPr lang="de-AT"/>
          </a:p>
        </p:txBody>
      </p:sp>
    </p:spTree>
    <p:extLst>
      <p:ext uri="{BB962C8B-B14F-4D97-AF65-F5344CB8AC3E}">
        <p14:creationId xmlns:p14="http://schemas.microsoft.com/office/powerpoint/2010/main" val="24183539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C09327-FE90-FAF7-7402-354A0511A3A7}"/>
              </a:ext>
            </a:extLst>
          </p:cNvPr>
          <p:cNvSpPr>
            <a:spLocks noGrp="1"/>
          </p:cNvSpPr>
          <p:nvPr>
            <p:ph type="title"/>
          </p:nvPr>
        </p:nvSpPr>
        <p:spPr/>
        <p:txBody>
          <a:bodyPr/>
          <a:lstStyle/>
          <a:p>
            <a:r>
              <a:rPr lang="de-AT" dirty="0"/>
              <a:t>Ist macht immer unfair?</a:t>
            </a:r>
          </a:p>
        </p:txBody>
      </p:sp>
      <p:sp>
        <p:nvSpPr>
          <p:cNvPr id="3" name="Textplatzhalter 2">
            <a:extLst>
              <a:ext uri="{FF2B5EF4-FFF2-40B4-BE49-F238E27FC236}">
                <a16:creationId xmlns:a16="http://schemas.microsoft.com/office/drawing/2014/main" id="{7C25479B-807E-2019-AD73-02A9BE76449E}"/>
              </a:ext>
            </a:extLst>
          </p:cNvPr>
          <p:cNvSpPr>
            <a:spLocks noGrp="1"/>
          </p:cNvSpPr>
          <p:nvPr>
            <p:ph type="body" idx="1"/>
          </p:nvPr>
        </p:nvSpPr>
        <p:spPr>
          <a:xfrm>
            <a:off x="469790" y="2663933"/>
            <a:ext cx="11280131" cy="3231202"/>
          </a:xfrm>
        </p:spPr>
        <p:txBody>
          <a:bodyPr>
            <a:normAutofit lnSpcReduction="10000"/>
          </a:bodyPr>
          <a:lstStyle/>
          <a:p>
            <a:pPr marL="0" indent="0" algn="ctr">
              <a:buNone/>
            </a:pPr>
            <a:endParaRPr lang="de-DE" sz="2400" dirty="0"/>
          </a:p>
          <a:p>
            <a:pPr marL="0" indent="0">
              <a:buNone/>
            </a:pPr>
            <a:r>
              <a:rPr lang="de-AT" sz="2400" b="1" dirty="0">
                <a:latin typeface="Lexend" pitchFamily="2" charset="0"/>
              </a:rPr>
              <a:t>Macht, die beim Staat liegt, kann für Orientierung und faire Spielregeln sorgen</a:t>
            </a:r>
          </a:p>
          <a:p>
            <a:r>
              <a:rPr lang="de-AT" b="1" dirty="0">
                <a:latin typeface="Lexend" pitchFamily="2" charset="0"/>
              </a:rPr>
              <a:t>Gesetze</a:t>
            </a:r>
            <a:r>
              <a:rPr lang="de-AT" dirty="0">
                <a:latin typeface="Lexend" pitchFamily="2" charset="0"/>
              </a:rPr>
              <a:t> (z. B. Kartellrecht: wirtschaftlichen Wettbewerb gewährleisten vs. zu viel Macht für einzelne Unternehmen) und Steuern</a:t>
            </a:r>
          </a:p>
          <a:p>
            <a:r>
              <a:rPr lang="de-AT" b="1" dirty="0">
                <a:latin typeface="Lexend" pitchFamily="2" charset="0"/>
              </a:rPr>
              <a:t>Regeln</a:t>
            </a:r>
            <a:r>
              <a:rPr lang="de-AT" dirty="0">
                <a:latin typeface="Lexend" pitchFamily="2" charset="0"/>
              </a:rPr>
              <a:t> für faire Bezahlung (z. B. Mindestlohn) und Arbeitsstandards (z. B. Sicherheit)</a:t>
            </a:r>
          </a:p>
          <a:p>
            <a:r>
              <a:rPr lang="de-AT" b="1" dirty="0">
                <a:latin typeface="Lexend" pitchFamily="2" charset="0"/>
              </a:rPr>
              <a:t>Umweltstandards</a:t>
            </a:r>
            <a:r>
              <a:rPr lang="de-AT" dirty="0">
                <a:latin typeface="Lexend" pitchFamily="2" charset="0"/>
              </a:rPr>
              <a:t> einführen, damit z. B. giftiges Abwasser nicht einfach in Flüsse geleitet werden kann</a:t>
            </a:r>
          </a:p>
          <a:p>
            <a:r>
              <a:rPr lang="de-AT" b="1" dirty="0">
                <a:latin typeface="Lexend" pitchFamily="2" charset="0"/>
              </a:rPr>
              <a:t>Polizei und Militär </a:t>
            </a:r>
            <a:r>
              <a:rPr lang="de-AT" dirty="0">
                <a:latin typeface="Lexend" pitchFamily="2" charset="0"/>
              </a:rPr>
              <a:t>für Sicherheit der Bevölkerung</a:t>
            </a:r>
            <a:endParaRPr lang="de-DE" dirty="0">
              <a:latin typeface="Lexend" pitchFamily="2" charset="0"/>
            </a:endParaRPr>
          </a:p>
          <a:p>
            <a:pPr marL="0" indent="0" algn="ctr">
              <a:buNone/>
            </a:pPr>
            <a:endParaRPr lang="de-DE" sz="2400" dirty="0"/>
          </a:p>
          <a:p>
            <a:pPr marL="0" indent="0" algn="ctr">
              <a:buNone/>
            </a:pPr>
            <a:endParaRPr lang="de-DE" sz="2400" dirty="0"/>
          </a:p>
          <a:p>
            <a:pPr marL="0" indent="0" algn="ctr">
              <a:buNone/>
            </a:pPr>
            <a:endParaRPr lang="de-DE" sz="2400" dirty="0"/>
          </a:p>
          <a:p>
            <a:pPr marL="0" indent="0" algn="ctr">
              <a:buNone/>
            </a:pPr>
            <a:endParaRPr lang="de-AT" sz="2400" dirty="0"/>
          </a:p>
        </p:txBody>
      </p:sp>
      <p:sp>
        <p:nvSpPr>
          <p:cNvPr id="4" name="Foliennummernplatzhalter 3">
            <a:extLst>
              <a:ext uri="{FF2B5EF4-FFF2-40B4-BE49-F238E27FC236}">
                <a16:creationId xmlns:a16="http://schemas.microsoft.com/office/drawing/2014/main" id="{189A8079-068C-3907-60E2-A9022736B793}"/>
              </a:ext>
            </a:extLst>
          </p:cNvPr>
          <p:cNvSpPr>
            <a:spLocks noGrp="1"/>
          </p:cNvSpPr>
          <p:nvPr>
            <p:ph type="sldNum" sz="quarter" idx="2"/>
          </p:nvPr>
        </p:nvSpPr>
        <p:spPr/>
        <p:txBody>
          <a:bodyPr/>
          <a:lstStyle/>
          <a:p>
            <a:fld id="{86CB4B4D-7CA3-9044-876B-883B54F8677D}" type="slidenum">
              <a:rPr lang="de-AT" smtClean="0"/>
              <a:t>8</a:t>
            </a:fld>
            <a:endParaRPr lang="de-AT"/>
          </a:p>
        </p:txBody>
      </p:sp>
      <p:sp>
        <p:nvSpPr>
          <p:cNvPr id="5" name="Rechteck: abgerundete Ecken 4">
            <a:extLst>
              <a:ext uri="{FF2B5EF4-FFF2-40B4-BE49-F238E27FC236}">
                <a16:creationId xmlns:a16="http://schemas.microsoft.com/office/drawing/2014/main" id="{F207A4B5-F1E7-546B-C5B9-33D36B98C695}"/>
              </a:ext>
            </a:extLst>
          </p:cNvPr>
          <p:cNvSpPr/>
          <p:nvPr/>
        </p:nvSpPr>
        <p:spPr>
          <a:xfrm>
            <a:off x="367443" y="1479041"/>
            <a:ext cx="10874238" cy="1123710"/>
          </a:xfrm>
          <a:prstGeom prst="roundRect">
            <a:avLst/>
          </a:prstGeom>
          <a:solidFill>
            <a:srgbClr val="FFFFFF"/>
          </a:solidFill>
          <a:ln w="12700" cap="flat">
            <a:solidFill>
              <a:srgbClr val="6A50A6"/>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2000" b="0" i="0" u="none" strike="noStrike" cap="none" spc="0" normalizeH="0" baseline="0" dirty="0">
                <a:ln>
                  <a:noFill/>
                </a:ln>
                <a:solidFill>
                  <a:srgbClr val="000000"/>
                </a:solidFill>
                <a:effectLst/>
                <a:uFillTx/>
                <a:latin typeface="Lexend" pitchFamily="2" charset="0"/>
                <a:sym typeface="Calibri"/>
              </a:rPr>
              <a:t>Macht beschreibt die Fähigkeit, Entscheidungen zu treffen oder etwas zu beeinflussen. Ob das gerecht oder ungerecht ist, hängt davon ab, wie Macht eingesetzt wird, nicht davon, dass sie existiert.</a:t>
            </a:r>
          </a:p>
        </p:txBody>
      </p:sp>
    </p:spTree>
    <p:extLst>
      <p:ext uri="{BB962C8B-B14F-4D97-AF65-F5344CB8AC3E}">
        <p14:creationId xmlns:p14="http://schemas.microsoft.com/office/powerpoint/2010/main" val="84388219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a:bodyPr>
          <a:lstStyle/>
          <a:p>
            <a:r>
              <a:rPr lang="de-AT" dirty="0"/>
              <a:t>Abschluss: </a:t>
            </a:r>
            <a:r>
              <a:rPr lang="de-AT" dirty="0" err="1"/>
              <a:t>akrostichon</a:t>
            </a:r>
            <a:r>
              <a:rPr lang="de-AT" dirty="0"/>
              <a:t> „macht“</a:t>
            </a:r>
          </a:p>
        </p:txBody>
      </p:sp>
      <p:sp>
        <p:nvSpPr>
          <p:cNvPr id="3" name="Textfeld 2">
            <a:extLst>
              <a:ext uri="{FF2B5EF4-FFF2-40B4-BE49-F238E27FC236}">
                <a16:creationId xmlns:a16="http://schemas.microsoft.com/office/drawing/2014/main" id="{59DE7D14-D707-BD4A-8D8D-2024056C2AA0}"/>
              </a:ext>
            </a:extLst>
          </p:cNvPr>
          <p:cNvSpPr txBox="1"/>
          <p:nvPr/>
        </p:nvSpPr>
        <p:spPr>
          <a:xfrm>
            <a:off x="1778000" y="1783835"/>
            <a:ext cx="711200" cy="378565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4800" b="1" i="0" u="none" strike="noStrike" cap="none" spc="0" normalizeH="0" baseline="0" dirty="0">
                <a:ln>
                  <a:noFill/>
                </a:ln>
                <a:solidFill>
                  <a:srgbClr val="6A50A6"/>
                </a:solidFill>
                <a:effectLst/>
                <a:uFillTx/>
                <a:latin typeface="Lexend Black" pitchFamily="2" charset="0"/>
                <a:sym typeface="Calibri"/>
              </a:rPr>
              <a:t>M</a:t>
            </a:r>
          </a:p>
          <a:p>
            <a:pPr marL="0" marR="0" indent="0" algn="ctr" defTabSz="914400" rtl="0" fontAlgn="auto" latinLnBrk="0" hangingPunct="0">
              <a:lnSpc>
                <a:spcPct val="100000"/>
              </a:lnSpc>
              <a:spcBef>
                <a:spcPts val="0"/>
              </a:spcBef>
              <a:spcAft>
                <a:spcPts val="0"/>
              </a:spcAft>
              <a:buClrTx/>
              <a:buSzTx/>
              <a:buFontTx/>
              <a:buNone/>
              <a:tabLst/>
            </a:pPr>
            <a:r>
              <a:rPr lang="de-DE" sz="4800" b="1" dirty="0">
                <a:solidFill>
                  <a:srgbClr val="6A50A6"/>
                </a:solidFill>
                <a:latin typeface="Lexend Black" pitchFamily="2" charset="0"/>
              </a:rPr>
              <a:t>A</a:t>
            </a:r>
          </a:p>
          <a:p>
            <a:pPr marL="0" marR="0" indent="0" algn="ctr" defTabSz="914400" rtl="0" fontAlgn="auto" latinLnBrk="0" hangingPunct="0">
              <a:lnSpc>
                <a:spcPct val="100000"/>
              </a:lnSpc>
              <a:spcBef>
                <a:spcPts val="0"/>
              </a:spcBef>
              <a:spcAft>
                <a:spcPts val="0"/>
              </a:spcAft>
              <a:buClrTx/>
              <a:buSzTx/>
              <a:buFontTx/>
              <a:buNone/>
              <a:tabLst/>
            </a:pPr>
            <a:r>
              <a:rPr kumimoji="0" lang="de-DE" sz="4800" b="1" i="0" u="none" strike="noStrike" cap="none" spc="0" normalizeH="0" baseline="0" dirty="0">
                <a:ln>
                  <a:noFill/>
                </a:ln>
                <a:solidFill>
                  <a:srgbClr val="6A50A6"/>
                </a:solidFill>
                <a:effectLst/>
                <a:uFillTx/>
                <a:latin typeface="Lexend Black" pitchFamily="2" charset="0"/>
                <a:sym typeface="Calibri"/>
              </a:rPr>
              <a:t>C</a:t>
            </a:r>
          </a:p>
          <a:p>
            <a:pPr marL="0" marR="0" indent="0" algn="ctr" defTabSz="914400" rtl="0" fontAlgn="auto" latinLnBrk="0" hangingPunct="0">
              <a:lnSpc>
                <a:spcPct val="100000"/>
              </a:lnSpc>
              <a:spcBef>
                <a:spcPts val="0"/>
              </a:spcBef>
              <a:spcAft>
                <a:spcPts val="0"/>
              </a:spcAft>
              <a:buClrTx/>
              <a:buSzTx/>
              <a:buFontTx/>
              <a:buNone/>
              <a:tabLst/>
            </a:pPr>
            <a:r>
              <a:rPr lang="de-DE" sz="4800" b="1" dirty="0">
                <a:solidFill>
                  <a:srgbClr val="6A50A6"/>
                </a:solidFill>
                <a:latin typeface="Lexend Black" pitchFamily="2" charset="0"/>
              </a:rPr>
              <a:t>H</a:t>
            </a:r>
          </a:p>
          <a:p>
            <a:pPr marL="0" marR="0" indent="0" algn="ctr" defTabSz="914400" rtl="0" fontAlgn="auto" latinLnBrk="0" hangingPunct="0">
              <a:lnSpc>
                <a:spcPct val="100000"/>
              </a:lnSpc>
              <a:spcBef>
                <a:spcPts val="0"/>
              </a:spcBef>
              <a:spcAft>
                <a:spcPts val="0"/>
              </a:spcAft>
              <a:buClrTx/>
              <a:buSzTx/>
              <a:buFontTx/>
              <a:buNone/>
              <a:tabLst/>
            </a:pPr>
            <a:r>
              <a:rPr lang="de-DE" sz="4800" b="1" dirty="0">
                <a:solidFill>
                  <a:srgbClr val="6A50A6"/>
                </a:solidFill>
                <a:latin typeface="Lexend Black" pitchFamily="2" charset="0"/>
              </a:rPr>
              <a:t>T</a:t>
            </a:r>
          </a:p>
        </p:txBody>
      </p:sp>
      <p:sp>
        <p:nvSpPr>
          <p:cNvPr id="2" name="Foliennummernplatzhalter 1">
            <a:extLst>
              <a:ext uri="{FF2B5EF4-FFF2-40B4-BE49-F238E27FC236}">
                <a16:creationId xmlns:a16="http://schemas.microsoft.com/office/drawing/2014/main" id="{73918C5E-DEA7-C542-9D7A-5DC426D797BA}"/>
              </a:ext>
            </a:extLst>
          </p:cNvPr>
          <p:cNvSpPr>
            <a:spLocks noGrp="1"/>
          </p:cNvSpPr>
          <p:nvPr>
            <p:ph type="sldNum" sz="quarter" idx="2"/>
          </p:nvPr>
        </p:nvSpPr>
        <p:spPr/>
        <p:txBody>
          <a:bodyPr/>
          <a:lstStyle/>
          <a:p>
            <a:fld id="{86CB4B4D-7CA3-9044-876B-883B54F8677D}" type="slidenum">
              <a:rPr lang="de-AT" smtClean="0"/>
              <a:t>9</a:t>
            </a:fld>
            <a:endParaRPr lang="de-AT"/>
          </a:p>
        </p:txBody>
      </p:sp>
    </p:spTree>
    <p:extLst>
      <p:ext uri="{BB962C8B-B14F-4D97-AF65-F5344CB8AC3E}">
        <p14:creationId xmlns:p14="http://schemas.microsoft.com/office/powerpoint/2010/main" val="600714328"/>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SharedWithUsers xmlns="698a1803-52f3-4d4f-bff9-093c0d5dc281">
      <UserInfo>
        <DisplayName/>
        <AccountId xsi:nil="true"/>
        <AccountType/>
      </UserInfo>
    </SharedWithUsers>
    <MediaLengthInSeconds xmlns="f799415d-695a-4815-bd71-e216a568b99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549b164e6865ebdf55d340135f6c7a3f">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9a96961058b11dcd4d83c7ba690bf06a"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FE5342-7ABD-4F19-8BE6-8A872A8C2DE7}">
  <ds:schemaRefs>
    <ds:schemaRef ds:uri="http://schemas.openxmlformats.org/package/2006/metadata/core-properties"/>
    <ds:schemaRef ds:uri="f799415d-695a-4815-bd71-e216a568b99c"/>
    <ds:schemaRef ds:uri="http://schemas.microsoft.com/office/infopath/2007/PartnerControls"/>
    <ds:schemaRef ds:uri="http://purl.org/dc/elements/1.1/"/>
    <ds:schemaRef ds:uri="http://schemas.microsoft.com/office/2006/documentManagement/types"/>
    <ds:schemaRef ds:uri="698a1803-52f3-4d4f-bff9-093c0d5dc281"/>
    <ds:schemaRef ds:uri="http://purl.org/dc/dcmitype/"/>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6210D13D-728B-4126-9A1F-7DDF963B16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0B669A1-19CC-4833-B2DA-9B5D87C7A7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1466</Words>
  <Application>Microsoft Office PowerPoint</Application>
  <PresentationFormat>Breitbild</PresentationFormat>
  <Paragraphs>172</Paragraphs>
  <Slides>24</Slides>
  <Notes>12</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24</vt:i4>
      </vt:variant>
    </vt:vector>
  </HeadingPairs>
  <TitlesOfParts>
    <vt:vector size="32" baseType="lpstr">
      <vt:lpstr>Arial</vt:lpstr>
      <vt:lpstr>Calibri</vt:lpstr>
      <vt:lpstr>Lexend</vt:lpstr>
      <vt:lpstr>Lexend Black</vt:lpstr>
      <vt:lpstr>Lexend ExtraBold</vt:lpstr>
      <vt:lpstr>Lexend Medium</vt:lpstr>
      <vt:lpstr>Lexend SemiBold</vt:lpstr>
      <vt:lpstr>1_Office</vt:lpstr>
      <vt:lpstr>Los  Geht’s!</vt:lpstr>
      <vt:lpstr>Wer entscheidet hier?</vt:lpstr>
      <vt:lpstr>Definition </vt:lpstr>
      <vt:lpstr>Macht in unterschiedlichen Bereichen </vt:lpstr>
      <vt:lpstr>Formen von Macht</vt:lpstr>
      <vt:lpstr>macht – Wer bestimmt?</vt:lpstr>
      <vt:lpstr>Machtformen in einer globalisierten wirtschaft</vt:lpstr>
      <vt:lpstr>Ist macht immer unfair?</vt:lpstr>
      <vt:lpstr>Abschluss: akrostichon „macht“</vt:lpstr>
      <vt:lpstr>Gegeneinander: Konkurrenz </vt:lpstr>
      <vt:lpstr>Kennst du das?</vt:lpstr>
      <vt:lpstr>Beispiele von Macht auf globaler Ebene (m9)</vt:lpstr>
      <vt:lpstr>Miteinander: Kooperation</vt:lpstr>
      <vt:lpstr>Handelsabkommen – miteinander im Welthandel</vt:lpstr>
      <vt:lpstr>Handelsabkommen – miteinander im Welthandel</vt:lpstr>
      <vt:lpstr>Handelsabkommen – miteinander im Welthandel</vt:lpstr>
      <vt:lpstr>Handelsabkommen – miteinander im Welthandel</vt:lpstr>
      <vt:lpstr>Handelsabkommen – miteinander im Welthandel</vt:lpstr>
      <vt:lpstr>Handelsabkommen – miteinander im Welthandel</vt:lpstr>
      <vt:lpstr>Handelsabkommen – miteinander im Welthandel</vt:lpstr>
      <vt:lpstr>Handelsabkommen – miteinander im Welthandel</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dc:creator>Lisa Györkös</dc:creator>
  <cp:lastModifiedBy>Lisa Györkös</cp:lastModifiedBy>
  <cp:revision>91</cp:revision>
  <dcterms:modified xsi:type="dcterms:W3CDTF">2025-12-24T12:01:13Z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y fmtid="{D5CDD505-2E9C-101B-9397-08002B2CF9AE}" pid="4" name="Order">
    <vt:r8>20086500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